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7" r:id="rId5"/>
    <p:sldId id="278" r:id="rId6"/>
    <p:sldId id="279" r:id="rId7"/>
    <p:sldId id="270" r:id="rId8"/>
    <p:sldId id="258" r:id="rId9"/>
    <p:sldId id="280" r:id="rId10"/>
    <p:sldId id="264" r:id="rId11"/>
    <p:sldId id="265" r:id="rId12"/>
    <p:sldId id="266" r:id="rId13"/>
    <p:sldId id="283" r:id="rId14"/>
    <p:sldId id="284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hyperlink" Target="mailto:centr@centr-truda.ru" TargetMode="Externa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administrator@rabota-i.org" TargetMode="External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hyperlink" Target="https://vk.com/rabota_i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4.png"/><Relationship Id="rId5" Type="http://schemas.openxmlformats.org/officeDocument/2006/relationships/image" Target="../media/image31.jpeg"/><Relationship Id="rId10" Type="http://schemas.openxmlformats.org/officeDocument/2006/relationships/hyperlink" Target="mailto:a.vasiliciuk@raoul.org.ru" TargetMode="External"/><Relationship Id="rId4" Type="http://schemas.openxmlformats.org/officeDocument/2006/relationships/image" Target="../media/image30.jpeg"/><Relationship Id="rId9" Type="http://schemas.openxmlformats.org/officeDocument/2006/relationships/hyperlink" Target="tel:89500425393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Особенности </a:t>
            </a:r>
            <a:r>
              <a:rPr lang="ru-RU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профориентационной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работы лиц с ОВЗ на базе ГБОУ школы № 613 </a:t>
            </a:r>
            <a:b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ernard MT Condensed" pitchFamily="18" charset="0"/>
              </a:rPr>
              <a:t>VIII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вид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ernard MT Condensed" pitchFamily="18" charset="0"/>
              </a:rPr>
              <a:t>)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5105400"/>
            <a:ext cx="6400800" cy="1752600"/>
          </a:xfrm>
        </p:spPr>
        <p:txBody>
          <a:bodyPr/>
          <a:lstStyle/>
          <a:p>
            <a:r>
              <a:rPr lang="ru-RU" sz="2400" i="1" dirty="0" smtClean="0">
                <a:solidFill>
                  <a:srgbClr val="FF0000"/>
                </a:solidFill>
                <a:latin typeface="Constantia" pitchFamily="18" charset="0"/>
              </a:rPr>
              <a:t>Презентацию подготовил социальный педагог Левитан Д.В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Users\Диана\Desktop\1619826749_5-phonoteka_org-p-fon-dlya-prezentatsii-zashchita-kursovoi-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68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393415" y="881459"/>
            <a:ext cx="618021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адаптация через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профориентацию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ОВЗ.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школа № 613 Московского района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(реализация АООП для обучающихся с УО (ИН)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4048" y="5299988"/>
            <a:ext cx="3621504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подготовлена </a:t>
            </a:r>
          </a:p>
          <a:p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социальным педагогом Левитан Д.В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едагогом-психологом </a:t>
            </a:r>
            <a:r>
              <a:rPr lang="ru-RU" sz="16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Олих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А.Г.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Диана\Desktop\log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4863" y="2343892"/>
            <a:ext cx="3897322" cy="2565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Диана\Desktop\1613539605_5-p-fon-dlya-delovoi-prezentatsii-powerpoint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00232" y="1000108"/>
            <a:ext cx="5614998" cy="214338"/>
          </a:xfrm>
        </p:spPr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ГБОУ школе  №613 обучаются дети по двум вариантам обучения.1 вариант –для детей с легкой степенью умственной отсталости, 2вариант- для умеренной и тяжелой степени УО.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проблемы трудоустройства: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 неготовностью к моменту перехода от обучения к сфере профессионального труда;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чувство социальной не защищенности;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неадекватной самооценкой и недостаточно сформированной способностью оценки своих возможностей;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неготовность к преодолению определенных профессиональных трудностей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набора и подъем образовательной планки в учреждения начального профессионального образования;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нестабильная государственная гарантия материального обеспечения и трудоустройства лиц с ограниченными возможностями здоровья;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слабая заинтересованность работодателей в трудоустройстве выпускников специальной (коррекционной) школы;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в учреждениях НПО возможности освоения востребованных и хорошо оплачиваемых профессий (выпускник школы не имеет возможности широкого выбора профессии в силу интеллектуального дефекта).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796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социальной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адатации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профориентацию: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формирования обоснованного профессионального выбора выпускников с умственной отсталостью (интеллектуальными нарушениями);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Компетенции, необходимые обучающимся для принятия верного решения в выборе профессии: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Информационные (знание своих индивидуальных особенностей, наличие представлений о мире профессий).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Ценностно-смысловые (потребность в выборе профессии, устойчивая мотивация к самообразованию).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Учебно-познавательные (умение адекватно соотнести знания о себе и знания о выбранной профессии, уверенность в своих силах, положительное отношение к выбору будущей профессии).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Социально-трудовые (активная жизненная позиция в выборе профессии, наличие профессиональных и жизненных перспектив).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Компетенции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реинтеграции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общество (умение ставить цели и планировать пути по их достижению, умение взаимодействовать с людьми).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26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Пространство, оказывающее влияние на профессиональную ориентацию обучающихся: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Федерального Закона «Об основных гарантиях и правах ребенка в Российской Федерации», ФЗ № 272 «Об образовании в Российской Федерации» от 29.12.2012 г.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вариативности образовательного процесса.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условия для профессиональной социализации обучающихся c УО (интеллектуальными нарушениями).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руководитель, воспитатель, педагог дополнительного образования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(преимущественные направления работы):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-Организационные моменты,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-Связь с родителями и законными представителями,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-Тематические классные часы,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Родительские собрания.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 трудового обучения: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Швейное дело,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Столярное дело,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«Электрика»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Декоративно-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прикладное искусство,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Ручной труд.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059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Социальный педагог и педагог- психолог: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-формирование социально-необходимых знаний для правильного выбора профессии;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-профессиональное просвещение обучающихся;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-организация профессионально-интеллектуальной деятельности;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-оформление документации для поступления выпускников в учебные заведения;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-связь с общественностью, организация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мероприятий в сотрудничестве с организациями и учебными заведениями города;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-оказание содействия социальному становлению старшеклассников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-знакомство обучающихся с основами психологических знаний по профессиональной ориентации: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мотивации, самопознания, побуждение учащихся к сознанию собственных индивидуальных особенностей и их соотнесение с требованиями, предъявляемыми профессией;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коррекция некоторых личностных особенностей, препятствующих правильному выбору профессии успешной социально-профессиональной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136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470">
              <a:srgbClr val="C8D8E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188640"/>
            <a:ext cx="54726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обучающиеся посещают дни открытых дверей и мастер-классы в такие учреждениях, как «Колледж Петербуржской моды», Колледж отраслевых технологий «Краснодеревец», Индустриально-судостроительный лицей № 116, Лицей сервиса и индустриальных технологий.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Самые популярные профессии среди выпускников – это швея и столяр.</a:t>
            </a:r>
          </a:p>
          <a:p>
            <a:pPr algn="just"/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735796" y="5157192"/>
            <a:ext cx="6264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таких мероприятиях дети и родители знакомятся с преподавателями, ближе знакомятся с тонкостями профессии, имеют возможность задать свои вопросы и принять решение о дальнейшем профессиональном становлении.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0937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4c0991df-a903-4510-8248-97ca455dc96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4764" y="1600200"/>
            <a:ext cx="3394472" cy="4525963"/>
          </a:xfrm>
        </p:spPr>
      </p:pic>
      <p:pic>
        <p:nvPicPr>
          <p:cNvPr id="3074" name="Picture 2" descr="C:\Users\Диана\Desktop\1621862057_6-phonoteka_org-p-spokoinii-fon-dlya-prezentatsii-strogii-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5720" y="2214554"/>
            <a:ext cx="184731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ru-RU" sz="2000" dirty="0" smtClean="0"/>
          </a:p>
          <a:p>
            <a:endParaRPr lang="ru-RU" dirty="0"/>
          </a:p>
        </p:txBody>
      </p:sp>
      <p:pic>
        <p:nvPicPr>
          <p:cNvPr id="8" name="Рисунок 7" descr="4c0991df-a903-4510-8248-97ca455dc96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28" y="1268760"/>
            <a:ext cx="1293955" cy="1940956"/>
          </a:xfrm>
          <a:prstGeom prst="rect">
            <a:avLst/>
          </a:prstGeom>
        </p:spPr>
      </p:pic>
      <p:pic>
        <p:nvPicPr>
          <p:cNvPr id="9" name="Рисунок 8" descr="f2752b0c-691a-4fc6-a2cd-ba516cb2748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371" y="1259632"/>
            <a:ext cx="1401969" cy="1841802"/>
          </a:xfrm>
          <a:prstGeom prst="rect">
            <a:avLst/>
          </a:prstGeom>
        </p:spPr>
      </p:pic>
      <p:pic>
        <p:nvPicPr>
          <p:cNvPr id="10" name="Рисунок 9" descr="4ad3553b-107b-4660-bb5a-dc823f8dd41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460" y="1268760"/>
            <a:ext cx="1744171" cy="1854910"/>
          </a:xfrm>
          <a:prstGeom prst="rect">
            <a:avLst/>
          </a:prstGeom>
        </p:spPr>
      </p:pic>
      <p:pic>
        <p:nvPicPr>
          <p:cNvPr id="11" name="Рисунок 10" descr="7bf38937-584c-4ef0-8d81-94f6a09574a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3432" y="1293948"/>
            <a:ext cx="1471404" cy="18773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3247" y="274638"/>
            <a:ext cx="747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САНКТ‒ПЕТЕРБУРГСКОЕ ГОСУДАРСТВЕННОЕ БЮДЖЕТНОЕ ПРОФЕССИОНАЛЬНОЕ ОБРАЗОВАТЕЛЬНОЕ УЧРЕЖДЕНИЕ «КОЛЛЕДЖ ПЕТЕРБУРГСКОЙ МОДЫ»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46" y="4477933"/>
            <a:ext cx="1504673" cy="22143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601" y="4477933"/>
            <a:ext cx="1438260" cy="221439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20" y="4509119"/>
            <a:ext cx="1513689" cy="21832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909" y="4509120"/>
            <a:ext cx="1356315" cy="21353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247" y="3501008"/>
            <a:ext cx="76415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СПб ГБПОУ колледж отраслевых технологий Краснодеревец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участвуют в ежегодной олимпиаде по профориентации среди обучающихся школ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вида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19" y="1052736"/>
            <a:ext cx="3611893" cy="16253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041934"/>
            <a:ext cx="3635896" cy="16361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306896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являются активными участниками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конкурсов (ролики конкурсных работ Вы можете посмотреть по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QR 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коду)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61048"/>
            <a:ext cx="1381125" cy="13811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32883" t="20844" r="24138" b="14175"/>
          <a:stretch/>
        </p:blipFill>
        <p:spPr>
          <a:xfrm>
            <a:off x="168019" y="5387929"/>
            <a:ext cx="1464626" cy="12455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861047"/>
            <a:ext cx="1381125" cy="13811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17215" t="16331" r="24613" b="14471"/>
          <a:stretch/>
        </p:blipFill>
        <p:spPr>
          <a:xfrm>
            <a:off x="3161480" y="5387929"/>
            <a:ext cx="2028952" cy="13575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749" y="3807296"/>
            <a:ext cx="1381125" cy="13811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/>
          <a:srcRect l="15300" t="25030" r="18873" b="10344"/>
          <a:stretch/>
        </p:blipFill>
        <p:spPr>
          <a:xfrm>
            <a:off x="6141579" y="5387929"/>
            <a:ext cx="2477464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52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Диана\Desktop\1613539605_5-p-fon-dlya-delovoi-prezentatsii-powerpoint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9497" y="-19664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00034" y="1571612"/>
            <a:ext cx="78797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Частное учреждение «Центр </a:t>
            </a:r>
            <a:r>
              <a:rPr lang="ru-RU" sz="2800" dirty="0" smtClean="0"/>
              <a:t>социально-трудовой </a:t>
            </a:r>
            <a:endParaRPr lang="ru-RU" sz="2800" dirty="0" smtClean="0"/>
          </a:p>
          <a:p>
            <a:pPr algn="ctr"/>
            <a:r>
              <a:rPr lang="ru-RU" sz="2800" dirty="0" smtClean="0"/>
              <a:t>адаптации инвалидов «Мастер ОК».</a:t>
            </a:r>
            <a:endParaRPr lang="ru-RU" sz="2800" dirty="0"/>
          </a:p>
        </p:txBody>
      </p:sp>
      <p:pic>
        <p:nvPicPr>
          <p:cNvPr id="9" name="Рисунок 8" descr="Rto8WvazzH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08" y="2786058"/>
            <a:ext cx="5395910" cy="36002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470">
              <a:srgbClr val="C8D8E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69914"/>
            <a:ext cx="577307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2400" b="1" cap="none" spc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Центр оказывает помощь и активное содействие в трудоустройстве молодых взрослых с инвалидностью, в том числе с ментальными нарушениями, в возрасте от 18 до 45 лет.</a:t>
            </a:r>
          </a:p>
          <a:p>
            <a:pPr algn="ctr"/>
            <a:endParaRPr lang="ru-RU" sz="2400" b="1" cap="none" spc="0" dirty="0" smtClean="0">
              <a:ln/>
              <a:effectLst/>
            </a:endParaRPr>
          </a:p>
          <a:p>
            <a:pPr algn="ctr"/>
            <a:endParaRPr lang="ru-RU" sz="2400" b="1" cap="none" spc="0" dirty="0">
              <a:ln/>
              <a:effectLst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858" y="212154"/>
            <a:ext cx="2141601" cy="2852936"/>
          </a:xfrm>
          <a:prstGeom prst="rect">
            <a:avLst/>
          </a:prstGeom>
          <a:gradFill>
            <a:gsLst>
              <a:gs pos="48470">
                <a:srgbClr val="C8D8EA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778" y="3240361"/>
            <a:ext cx="2411760" cy="361763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1520" y="2132856"/>
            <a:ext cx="56166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Центра созданы рабочие мастерские,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которых максимально подходит нашим выпускникам: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1.Швейная мастерская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2.Стлярная мастерская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3.Мастерская по батику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4.Мастерская по коже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5.Транзитная мастерская (сборка и упаковка товаров)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470">
              <a:srgbClr val="C8D8EA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700829"/>
            <a:ext cx="2448272" cy="31124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658" y="3733666"/>
            <a:ext cx="2251242" cy="30853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72694"/>
            <a:ext cx="2380823" cy="30853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188640"/>
            <a:ext cx="813690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 данные «Мастер Ок»: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офис, мастерские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191123, Россия, Санкт-Петербург, ул. Чайковского, д. 60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Швейная мастерская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198329, Россия, Санкт-Петербург, ул.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Тамбасова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4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Батик и сувенирная мастерские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191119, Россия, Санкт-Петербург, ул. Константина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Заслонова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  <a:p>
            <a:r>
              <a:rPr lang="en-US" dirty="0" smtClean="0">
                <a:hlinkClick r:id="rId5"/>
              </a:rPr>
              <a:t>centr@centr-truda.ru</a:t>
            </a:r>
            <a:endParaRPr lang="ru-RU" dirty="0" smtClean="0"/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4664"/>
            <a:ext cx="1368152" cy="136815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Диана\Desktop\1613539605_5-p-fon-dlya-delovoi-prezentatsii-powerpoint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15616" y="1340768"/>
            <a:ext cx="75827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трудоустройства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людей с низкими стартовыми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возможностями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«Работа-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6201" t="11025" r="3876" b="13178"/>
          <a:stretch/>
        </p:blipFill>
        <p:spPr>
          <a:xfrm>
            <a:off x="791072" y="2708920"/>
            <a:ext cx="8352928" cy="39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49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404664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проекта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«Работа-i»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для учащихся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учреждений, а также экскурсии, семинары, круглые столы и различные мероприятия для успешного поиска работы и трудоустройства.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2807764" cy="18722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852936"/>
            <a:ext cx="2784310" cy="20882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659" y="4653136"/>
            <a:ext cx="2879850" cy="19202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034" y="1604993"/>
            <a:ext cx="1049300" cy="1049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359" y="3356992"/>
            <a:ext cx="1085106" cy="10851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5671" y="203500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Круглый стол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1659" y="3573016"/>
            <a:ext cx="1794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 кандидата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4667" y="3648506"/>
            <a:ext cx="28083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«Работа-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Митрофаньевское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шоссе, 2к1, офис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107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administrator@rabota-i.org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Васильчук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89500425393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a.vasiliciuk@raoul.org.ru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123" y="5139811"/>
            <a:ext cx="1157114" cy="115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871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13530243_285-p-foni-tem-dlya-prezentatsii-2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14480" y="1785926"/>
            <a:ext cx="60468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i="1" dirty="0" smtClean="0"/>
              <a:t>Спасибо за внимание!</a:t>
            </a:r>
            <a:endParaRPr lang="ru-RU" sz="48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634</Words>
  <Application>Microsoft Office PowerPoint</Application>
  <PresentationFormat>Экран (4:3)</PresentationFormat>
  <Paragraphs>91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Bernard MT Condensed</vt:lpstr>
      <vt:lpstr>Calibri</vt:lpstr>
      <vt:lpstr>Constantia</vt:lpstr>
      <vt:lpstr>Times New Roman</vt:lpstr>
      <vt:lpstr>Тема Office</vt:lpstr>
      <vt:lpstr>Особенности профориентационной работы лиц с ОВЗ на базе ГБОУ школы № 613  ( VIII вид)</vt:lpstr>
      <vt:lpstr>               В ГБОУ школе  №613 обучаются дети по двум вариантам обучения.1 вариант –для детей с легкой степенью умственной отсталости, 2вариант- для умеренной и тяжелой степени УО. </vt:lpstr>
      <vt:lpstr>Причины проблемы трудоустройства: </vt:lpstr>
      <vt:lpstr>Основная цель социальной адатации через профориентацию: </vt:lpstr>
      <vt:lpstr>Пространство, оказывающее влияние на профессиональную ориентацию обучающихся: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профориентационной работы лиц с ОВЗ на базе ГБОУ школы № 613  ( VIII вид)</dc:title>
  <dc:creator>Диана</dc:creator>
  <cp:lastModifiedBy>Пользователь Windows</cp:lastModifiedBy>
  <cp:revision>33</cp:revision>
  <dcterms:created xsi:type="dcterms:W3CDTF">2021-11-11T09:59:45Z</dcterms:created>
  <dcterms:modified xsi:type="dcterms:W3CDTF">2023-10-13T15:16:42Z</dcterms:modified>
</cp:coreProperties>
</file>