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7" r:id="rId10"/>
    <p:sldId id="271" r:id="rId11"/>
    <p:sldId id="278" r:id="rId12"/>
    <p:sldId id="279" r:id="rId13"/>
    <p:sldId id="289" r:id="rId14"/>
    <p:sldId id="280" r:id="rId15"/>
    <p:sldId id="281" r:id="rId16"/>
    <p:sldId id="287" r:id="rId17"/>
    <p:sldId id="282" r:id="rId18"/>
    <p:sldId id="283" r:id="rId19"/>
    <p:sldId id="288" r:id="rId20"/>
    <p:sldId id="284" r:id="rId21"/>
    <p:sldId id="268" r:id="rId22"/>
    <p:sldId id="269" r:id="rId23"/>
    <p:sldId id="270" r:id="rId24"/>
    <p:sldId id="273" r:id="rId25"/>
    <p:sldId id="28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Психологический</a:t>
            </a:r>
            <a:r>
              <a:rPr lang="ru-RU" baseline="0" dirty="0" smtClean="0"/>
              <a:t> климат в учебном коллективе 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</c:v>
                </c:pt>
                <c:pt idx="1">
                  <c:v>7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86-4DA8-AEE2-8C8F88B90DB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45</c:v>
                </c:pt>
                <c:pt idx="1">
                  <c:v>50</c:v>
                </c:pt>
                <c:pt idx="2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86-4DA8-AEE2-8C8F88B90DB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46</c:v>
                </c:pt>
                <c:pt idx="1">
                  <c:v>43</c:v>
                </c:pt>
                <c:pt idx="2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86-4DA8-AEE2-8C8F88B90D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3887480"/>
        <c:axId val="223887808"/>
      </c:barChart>
      <c:catAx>
        <c:axId val="223887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887808"/>
        <c:crosses val="autoZero"/>
        <c:auto val="1"/>
        <c:lblAlgn val="ctr"/>
        <c:lblOffset val="100"/>
        <c:noMultiLvlLbl val="0"/>
      </c:catAx>
      <c:valAx>
        <c:axId val="223887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887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Школьная тревожность</a:t>
            </a:r>
          </a:p>
        </c:rich>
      </c:tx>
      <c:layout>
        <c:manualLayout>
          <c:xMode val="edge"/>
          <c:yMode val="edge"/>
          <c:x val="0.29218624747718808"/>
          <c:y val="1.58728716602732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низкая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</c:v>
                </c:pt>
                <c:pt idx="1">
                  <c:v>19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78-4170-BD14-871A6C60346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средняя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53</c:v>
                </c:pt>
                <c:pt idx="1">
                  <c:v>59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78-4170-BD14-871A6C60346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высокая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27</c:v>
                </c:pt>
                <c:pt idx="1">
                  <c:v>21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78-4170-BD14-871A6C6034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9152063"/>
        <c:axId val="400628575"/>
        <c:axId val="0"/>
      </c:bar3DChart>
      <c:catAx>
        <c:axId val="539152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0628575"/>
        <c:crosses val="autoZero"/>
        <c:auto val="1"/>
        <c:lblAlgn val="ctr"/>
        <c:lblOffset val="100"/>
        <c:noMultiLvlLbl val="0"/>
      </c:catAx>
      <c:valAx>
        <c:axId val="400628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9152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Школьная мотивация</a:t>
            </a:r>
          </a:p>
        </c:rich>
      </c:tx>
      <c:layout>
        <c:manualLayout>
          <c:xMode val="edge"/>
          <c:yMode val="edge"/>
          <c:x val="0.33658555701370663"/>
          <c:y val="3.57142857142857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низкая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  <c:pt idx="1">
                  <c:v>12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AB-485C-96F9-B56D9BC80B0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средняя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61</c:v>
                </c:pt>
                <c:pt idx="1">
                  <c:v>62</c:v>
                </c:pt>
                <c:pt idx="2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AB-485C-96F9-B56D9BC80B0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высокая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24</c:v>
                </c:pt>
                <c:pt idx="1">
                  <c:v>29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AB-485C-96F9-B56D9BC80B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5405631"/>
        <c:axId val="136698575"/>
        <c:axId val="0"/>
      </c:bar3DChart>
      <c:catAx>
        <c:axId val="295405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698575"/>
        <c:crosses val="autoZero"/>
        <c:auto val="1"/>
        <c:lblAlgn val="ctr"/>
        <c:lblOffset val="100"/>
        <c:noMultiLvlLbl val="0"/>
      </c:catAx>
      <c:valAx>
        <c:axId val="136698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5405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66B6404-167C-458D-A542-58EAA0029AD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A0B96E2-D487-41D5-8F34-089DA1159C7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093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6404-167C-458D-A542-58EAA0029AD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6E2-D487-41D5-8F34-089DA115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35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6404-167C-458D-A542-58EAA0029AD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6E2-D487-41D5-8F34-089DA1159C7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087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6404-167C-458D-A542-58EAA0029AD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6E2-D487-41D5-8F34-089DA1159C7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961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6404-167C-458D-A542-58EAA0029AD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6E2-D487-41D5-8F34-089DA115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678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6404-167C-458D-A542-58EAA0029AD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6E2-D487-41D5-8F34-089DA1159C7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132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6404-167C-458D-A542-58EAA0029AD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6E2-D487-41D5-8F34-089DA1159C7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767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6404-167C-458D-A542-58EAA0029AD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6E2-D487-41D5-8F34-089DA1159C7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207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6404-167C-458D-A542-58EAA0029AD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6E2-D487-41D5-8F34-089DA1159C7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228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6404-167C-458D-A542-58EAA0029AD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6E2-D487-41D5-8F34-089DA115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579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6404-167C-458D-A542-58EAA0029AD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6E2-D487-41D5-8F34-089DA1159C7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667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6404-167C-458D-A542-58EAA0029AD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6E2-D487-41D5-8F34-089DA115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17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6404-167C-458D-A542-58EAA0029AD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6E2-D487-41D5-8F34-089DA1159C7B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26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6404-167C-458D-A542-58EAA0029AD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6E2-D487-41D5-8F34-089DA1159C7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685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6404-167C-458D-A542-58EAA0029AD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6E2-D487-41D5-8F34-089DA115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228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6404-167C-458D-A542-58EAA0029AD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6E2-D487-41D5-8F34-089DA1159C7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91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6404-167C-458D-A542-58EAA0029AD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6E2-D487-41D5-8F34-089DA115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291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6B6404-167C-458D-A542-58EAA0029ADD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A0B96E2-D487-41D5-8F34-089DA1159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86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4.jpe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school613spb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chool613.ru/wp-content/uploads/2020/11/1.2-Polozhenie-o-sluzhbe-ZDOROVYA.pdf" TargetMode="External"/><Relationship Id="rId2" Type="http://schemas.openxmlformats.org/officeDocument/2006/relationships/hyperlink" Target="http://school613.ru/wp-content/uploads/2020/11/1.1-Programma-Zdorove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school613.ru/wp-content/uploads/2023/10/1.4.-Organizatsionnoe-metodicheskoe-didakticheskoe-soprovozhdenie-raboty-OU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02936" y="1871131"/>
            <a:ext cx="4305131" cy="1515533"/>
          </a:xfrm>
        </p:spPr>
        <p:txBody>
          <a:bodyPr/>
          <a:lstStyle/>
          <a:p>
            <a:r>
              <a:rPr lang="ru-RU" sz="2000" b="1" dirty="0"/>
              <a:t>Государственное бюджетное образовательное</a:t>
            </a:r>
            <a:br>
              <a:rPr lang="ru-RU" sz="2000" b="1" dirty="0"/>
            </a:br>
            <a:r>
              <a:rPr lang="ru-RU" sz="2000" b="1" dirty="0"/>
              <a:t>учреждение школа №613 Московского района</a:t>
            </a:r>
            <a:br>
              <a:rPr lang="ru-RU" sz="2000" b="1" dirty="0"/>
            </a:br>
            <a:r>
              <a:rPr lang="ru-RU" sz="2000" b="1" dirty="0"/>
              <a:t>города Санкт-Петербург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Организовано в ноябре 1961 года как специальная школа-интернат №15 Московского района.</a:t>
            </a:r>
            <a:br>
              <a:rPr lang="ru-RU" dirty="0"/>
            </a:br>
            <a:r>
              <a:rPr lang="ru-RU" dirty="0"/>
              <a:t>С января 1991 года учреждение было реорганизовано в специальную (коррекционную) школу №613.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398" y="1740405"/>
            <a:ext cx="2369312" cy="1776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460" y="4464748"/>
            <a:ext cx="193357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10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7824" y="596062"/>
            <a:ext cx="9902952" cy="666377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2"/>
                </a:solidFill>
              </a:rPr>
              <a:t>Выставка творческих работ учащихся в рамках Антинаркотического месячника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72" y="1363023"/>
            <a:ext cx="2903720" cy="2177790"/>
          </a:xfr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502" y="1961942"/>
            <a:ext cx="4791355" cy="3593517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7" t="10517" r="6346"/>
          <a:stretch/>
        </p:blipFill>
        <p:spPr>
          <a:xfrm rot="5400000">
            <a:off x="6485935" y="3590015"/>
            <a:ext cx="2167594" cy="2961131"/>
          </a:xfrm>
          <a:prstGeom prst="rect">
            <a:avLst/>
          </a:prstGeom>
        </p:spPr>
      </p:pic>
      <p:pic>
        <p:nvPicPr>
          <p:cNvPr id="11" name="Объект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" t="10196"/>
          <a:stretch/>
        </p:blipFill>
        <p:spPr>
          <a:xfrm rot="5400000">
            <a:off x="4121436" y="2727986"/>
            <a:ext cx="2309807" cy="1625653"/>
          </a:xfrm>
          <a:prstGeom prst="rect">
            <a:avLst/>
          </a:prstGeom>
        </p:spPr>
      </p:pic>
      <p:pic>
        <p:nvPicPr>
          <p:cNvPr id="12" name="Объект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t="21052" b="22258"/>
          <a:stretch/>
        </p:blipFill>
        <p:spPr>
          <a:xfrm rot="5400000">
            <a:off x="7841285" y="2670879"/>
            <a:ext cx="4977099" cy="21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88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1320461"/>
            <a:ext cx="10451592" cy="316315"/>
          </a:xfrm>
        </p:spPr>
        <p:txBody>
          <a:bodyPr>
            <a:normAutofit fontScale="90000"/>
          </a:bodyPr>
          <a:lstStyle/>
          <a:p>
            <a:r>
              <a:rPr lang="ru-RU" sz="2700" b="1" dirty="0"/>
              <a:t>Создание условий взаимодействия семьи и школы на основе сотрудничества. </a:t>
            </a:r>
            <a:r>
              <a:rPr lang="ru-RU" sz="2700" b="1" dirty="0" smtClean="0"/>
              <a:t>Вовлечение </a:t>
            </a:r>
            <a:r>
              <a:rPr lang="ru-RU" sz="2700" b="1" dirty="0"/>
              <a:t>родителей в учебно-воспитательный процесс.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C:\Users\Sveta\AppData\Local\Microsoft\Windows\Temporary Internet Files\Content.Word\IMG_801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" y="1636776"/>
            <a:ext cx="3171305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Pictures\2018-2019 уч.год\Спортфест\IMG_20181121_105537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1129" y="3424343"/>
            <a:ext cx="3399790" cy="255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Pictures\2015 - 2016 уч.год\Клумба памяти\IMG_7383 - копия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5592" y="1636776"/>
            <a:ext cx="1801495" cy="241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Pictures\2017-2018 уч.год\Игры народов России\Праздние Спасём планету ОР\IMG_47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0671" y="1636776"/>
            <a:ext cx="2172335" cy="162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Pictures\2018-2019 уч.год\Беседа по блокаде НО\IMG_20190128_115659.jpg"/>
          <p:cNvPicPr/>
          <p:nvPr/>
        </p:nvPicPr>
        <p:blipFill>
          <a:blip r:embed="rId6" cstate="print"/>
          <a:srcRect t="27864"/>
          <a:stretch>
            <a:fillRect/>
          </a:stretch>
        </p:blipFill>
        <p:spPr bwMode="auto">
          <a:xfrm>
            <a:off x="6503161" y="4085717"/>
            <a:ext cx="3429635" cy="185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Pictures\2018-2019 уч.год\Велопробег\DSC0325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3161" y="1673352"/>
            <a:ext cx="2709093" cy="211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Pictures\2018-2019 уч.год\Месячник по благоустройству\IMG_499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3763" y="4185539"/>
            <a:ext cx="1885124" cy="175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Sveta\Downloads\PHOTO-2023-10-03-14-09-1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25420" y="4420829"/>
            <a:ext cx="2253436" cy="1517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571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689" y="890693"/>
            <a:ext cx="6641591" cy="334604"/>
          </a:xfrm>
        </p:spPr>
        <p:txBody>
          <a:bodyPr>
            <a:normAutofit fontScale="90000"/>
          </a:bodyPr>
          <a:lstStyle/>
          <a:p>
            <a:r>
              <a:rPr lang="ru-RU" sz="2400" b="1" dirty="0"/>
              <a:t>Позитивный психологический климат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в </a:t>
            </a:r>
            <a:r>
              <a:rPr lang="ru-RU" sz="2400" b="1" dirty="0"/>
              <a:t>коллективах обучающихся</a:t>
            </a:r>
          </a:p>
        </p:txBody>
      </p:sp>
      <p:pic>
        <p:nvPicPr>
          <p:cNvPr id="4" name="Объект 3" descr="C:\Users\1\AppData\Local\Microsoft\Windows\INetCache\Content.Word\168621712453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16" y="1531872"/>
            <a:ext cx="3401568" cy="20027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94944" y="3892577"/>
            <a:ext cx="3589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Психологический климат в школе зависит от многих факторов, одним из которых является взаимоотношения не только детей с педагогами, но и между </a:t>
            </a:r>
            <a:r>
              <a:rPr lang="ru-RU" dirty="0" smtClean="0"/>
              <a:t>учителями, и родителями.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64" y="3534640"/>
            <a:ext cx="4139565" cy="2349500"/>
          </a:xfrm>
          <a:prstGeom prst="rect">
            <a:avLst/>
          </a:prstGeom>
        </p:spPr>
      </p:pic>
      <p:pic>
        <p:nvPicPr>
          <p:cNvPr id="7" name="Рисунок 6" descr="C:\Users\1\AppData\Local\Microsoft\Windows\INetCache\Content.Word\168621752368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83" b="1163"/>
          <a:stretch>
            <a:fillRect/>
          </a:stretch>
        </p:blipFill>
        <p:spPr bwMode="auto">
          <a:xfrm>
            <a:off x="5034429" y="1531872"/>
            <a:ext cx="2701395" cy="17061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735183" y="2903648"/>
            <a:ext cx="277228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Индивидуализация понимается как практическая организация педагогического процесса, строящаяся на индивидуальном подходе в процессе обучения.</a:t>
            </a:r>
            <a:endParaRPr lang="ru-RU" sz="1600" b="1" dirty="0"/>
          </a:p>
          <a:p>
            <a:endParaRPr lang="ru-RU" dirty="0"/>
          </a:p>
        </p:txBody>
      </p:sp>
      <p:pic>
        <p:nvPicPr>
          <p:cNvPr id="9" name="Рисунок 8" descr="C:\Users\1\AppData\Local\Microsoft\Windows\INetCache\Content.Word\IMG-20230208-WA0034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5" r="18738"/>
          <a:stretch/>
        </p:blipFill>
        <p:spPr bwMode="auto">
          <a:xfrm>
            <a:off x="8552237" y="723326"/>
            <a:ext cx="2955227" cy="200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1\AppData\Local\Microsoft\Windows\INetCache\Content.Word\IMG_20230208_134718 (1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09" y="4570588"/>
            <a:ext cx="2905195" cy="1414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112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216" y="515789"/>
            <a:ext cx="10881360" cy="700364"/>
          </a:xfrm>
        </p:spPr>
        <p:txBody>
          <a:bodyPr>
            <a:normAutofit/>
          </a:bodyPr>
          <a:lstStyle/>
          <a:p>
            <a:r>
              <a:rPr lang="ru-RU" sz="2000" b="1" dirty="0"/>
              <a:t>Улучшение психоэмоционального состояния </a:t>
            </a:r>
            <a:r>
              <a:rPr lang="ru-RU" sz="2000" b="1" dirty="0" smtClean="0"/>
              <a:t>обучающихся в </a:t>
            </a:r>
            <a:r>
              <a:rPr lang="ru-RU" sz="2000" b="1" dirty="0"/>
              <a:t>образовательном процессе 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942587" y="3063490"/>
            <a:ext cx="43693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Психологическое благополучие участников образовательного процесса является важнейшей составляющей успешного обучения в школе. Работа с педагогом-психологом позволяет обучающимся улучшить психоэмоциональное состояние и снизить уровень психоэмоционального напряжения</a:t>
            </a:r>
            <a:r>
              <a:rPr lang="ru-RU" sz="1600" dirty="0" smtClean="0"/>
              <a:t>.</a:t>
            </a:r>
          </a:p>
          <a:p>
            <a:pPr algn="ctr"/>
            <a:r>
              <a:rPr lang="ru-RU" sz="1600" dirty="0"/>
              <a:t>В ГБОУ школа №613 реализуется специальная коррекционно- развивающая программа «Ступени» для стабилизации психоэмоционального состояния и учебной </a:t>
            </a:r>
            <a:r>
              <a:rPr lang="ru-RU" sz="1600" dirty="0" smtClean="0"/>
              <a:t>мотивации</a:t>
            </a:r>
            <a:endParaRPr lang="ru-RU" sz="1600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38" y="1216153"/>
            <a:ext cx="2380958" cy="17282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20597960"/>
              </p:ext>
            </p:extLst>
          </p:nvPr>
        </p:nvGraphicFramePr>
        <p:xfrm>
          <a:off x="749808" y="3644732"/>
          <a:ext cx="3968496" cy="2465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62239405"/>
              </p:ext>
            </p:extLst>
          </p:nvPr>
        </p:nvGraphicFramePr>
        <p:xfrm>
          <a:off x="8311896" y="3511296"/>
          <a:ext cx="3610357" cy="2599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50" b="404"/>
          <a:stretch/>
        </p:blipFill>
        <p:spPr bwMode="auto">
          <a:xfrm rot="16200000">
            <a:off x="9195309" y="1334706"/>
            <a:ext cx="2243519" cy="2006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t="10332" r="14376" b="3743"/>
          <a:stretch/>
        </p:blipFill>
        <p:spPr bwMode="auto">
          <a:xfrm>
            <a:off x="4513262" y="1321306"/>
            <a:ext cx="3319780" cy="16370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3192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159" y="1055284"/>
            <a:ext cx="10104949" cy="581491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>Движение  важно  </a:t>
            </a:r>
            <a:r>
              <a:rPr lang="ru-RU" sz="2200" b="1" dirty="0"/>
              <a:t>для детей и подростков, так как оно оказывает благоприятное воздействие </a:t>
            </a:r>
            <a:r>
              <a:rPr lang="ru-RU" sz="2200" b="1" dirty="0" smtClean="0"/>
              <a:t>на </a:t>
            </a:r>
            <a:r>
              <a:rPr lang="ru-RU" sz="2200" b="1" dirty="0"/>
              <a:t>головной мозг, способствуя развитию умственной деятельности.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C:\Users\ЛЕЙДА\Desktop\фото школа\флеш-моб Активное утро 16.11\cYqIBlTwNFc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16" y="1426463"/>
            <a:ext cx="2719648" cy="217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ЛЕЙДА\Desktop\фото школа\флеш-моб Активное утро 16.11\L_1vY74ZnE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448" y="1426463"/>
            <a:ext cx="3021012" cy="217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ЛЕЙДА\Desktop\20-21\СиТ осень 20\Флешмоб. Бодрое утро\IMG-20201016-WA004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t="2941"/>
          <a:stretch/>
        </p:blipFill>
        <p:spPr bwMode="auto">
          <a:xfrm>
            <a:off x="6706044" y="1458467"/>
            <a:ext cx="2703132" cy="2144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278" y="3225609"/>
            <a:ext cx="2933700" cy="1650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686" y="3286257"/>
            <a:ext cx="2926715" cy="164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E:\фото3\attachments(19)\IMG_015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61" y="1458467"/>
            <a:ext cx="1988120" cy="1767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064" y="3703321"/>
            <a:ext cx="2984817" cy="2420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2"/>
          <a:stretch/>
        </p:blipFill>
        <p:spPr>
          <a:xfrm>
            <a:off x="682286" y="4654296"/>
            <a:ext cx="2708317" cy="14693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5" r="134" b="7680"/>
          <a:stretch/>
        </p:blipFill>
        <p:spPr>
          <a:xfrm>
            <a:off x="3680376" y="4611735"/>
            <a:ext cx="2435584" cy="15544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2" b="8786"/>
          <a:stretch/>
        </p:blipFill>
        <p:spPr>
          <a:xfrm>
            <a:off x="6235441" y="4890886"/>
            <a:ext cx="2553848" cy="123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4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14" y="608722"/>
            <a:ext cx="10945368" cy="480908"/>
          </a:xfrm>
        </p:spPr>
        <p:txBody>
          <a:bodyPr>
            <a:normAutofit/>
          </a:bodyPr>
          <a:lstStyle/>
          <a:p>
            <a:r>
              <a:rPr lang="ru-RU" sz="2400" b="1" dirty="0"/>
              <a:t>Формирование культуры здоровья обучающихся на всех этапах их обучения </a:t>
            </a:r>
            <a:endParaRPr lang="ru-RU" sz="24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9" b="9650"/>
          <a:stretch/>
        </p:blipFill>
        <p:spPr bwMode="auto">
          <a:xfrm>
            <a:off x="719498" y="1120454"/>
            <a:ext cx="2192528" cy="27431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65" y="1940531"/>
            <a:ext cx="5038345" cy="2176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5" y="4489704"/>
            <a:ext cx="2577085" cy="17225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81405" y="4116803"/>
            <a:ext cx="11029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Работа школьной библиотеки с читателями включает в себя проведение внеурочных мероприятий «Уроки здоровья</a:t>
            </a:r>
            <a:r>
              <a:rPr lang="ru-RU" sz="1600" b="1" dirty="0" smtClean="0"/>
              <a:t>»</a:t>
            </a:r>
            <a:endParaRPr lang="ru-RU" sz="1600" b="1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13"/>
          <a:stretch/>
        </p:blipFill>
        <p:spPr bwMode="auto">
          <a:xfrm>
            <a:off x="3200400" y="4489704"/>
            <a:ext cx="1965135" cy="17225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" t="2650" r="3785" b="3379"/>
          <a:stretch/>
        </p:blipFill>
        <p:spPr bwMode="auto">
          <a:xfrm>
            <a:off x="5184233" y="4483322"/>
            <a:ext cx="2276856" cy="17225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237" y="4483322"/>
            <a:ext cx="2160651" cy="17098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Рисунок 1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250" y="1179576"/>
            <a:ext cx="2783014" cy="270662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2" name="Рисунок 11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9" b="13882"/>
          <a:stretch/>
        </p:blipFill>
        <p:spPr bwMode="auto">
          <a:xfrm>
            <a:off x="9696036" y="4453128"/>
            <a:ext cx="1872647" cy="169862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12026" y="1123977"/>
            <a:ext cx="5779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4">
                    <a:lumMod val="75000"/>
                  </a:schemeClr>
                </a:solidFill>
              </a:rPr>
              <a:t>В школьной библиотеке особое внимание уделяется комплектации книг по психологии, физиологии, логопедии, здравоохранению, медицине, физической культуре и спорту</a:t>
            </a: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ru-RU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78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168" y="671237"/>
            <a:ext cx="11622024" cy="471764"/>
          </a:xfrm>
        </p:spPr>
        <p:txBody>
          <a:bodyPr>
            <a:normAutofit/>
          </a:bodyPr>
          <a:lstStyle/>
          <a:p>
            <a:r>
              <a:rPr lang="ru-RU" sz="2400" b="1" dirty="0"/>
              <a:t>Работа специальных групп физического воспитания </a:t>
            </a:r>
            <a:r>
              <a:rPr lang="ru-RU" sz="2400" b="1" dirty="0" smtClean="0"/>
              <a:t>для </a:t>
            </a:r>
            <a:r>
              <a:rPr lang="ru-RU" sz="2400" b="1" dirty="0"/>
              <a:t>ослабленных детей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06675" y="4682169"/>
            <a:ext cx="6266687" cy="169164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1800" b="1" dirty="0"/>
              <a:t>Для ослабленных детей проводятся занятия ЛФК (при необходимости такие дети чаще других посещают занятия Релаксационной гимнастики).  В каждом классе формируется две подгруппы, каждая из которых посещает занятия ЛФК один раз в две недели и занятия Релаксационной Гимнастики (РГ) 1-2 раза в неделю.</a:t>
            </a:r>
          </a:p>
          <a:p>
            <a:pPr marL="0" indent="0" algn="ctr">
              <a:buNone/>
            </a:pPr>
            <a:r>
              <a:rPr lang="ru-RU" sz="1800" b="1" dirty="0" smtClean="0"/>
              <a:t>В </a:t>
            </a:r>
            <a:r>
              <a:rPr lang="ru-RU" sz="1800" b="1" dirty="0"/>
              <a:t>особых случаях (по медицинским показаниям или при осложнениях психоэмоционального состояния) проводятся индивидуальные занятия ЛФК или Релаксационной гимнастики.</a:t>
            </a:r>
          </a:p>
          <a:p>
            <a:pPr algn="ctr"/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937" y="2628676"/>
            <a:ext cx="3871531" cy="199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b="27129"/>
          <a:stretch/>
        </p:blipFill>
        <p:spPr bwMode="auto">
          <a:xfrm>
            <a:off x="731520" y="3097307"/>
            <a:ext cx="2193036" cy="3059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362" y="3097307"/>
            <a:ext cx="2020063" cy="3059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" b="6505"/>
          <a:stretch/>
        </p:blipFill>
        <p:spPr bwMode="auto">
          <a:xfrm>
            <a:off x="1917020" y="1173640"/>
            <a:ext cx="1297497" cy="18387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1227869"/>
            <a:ext cx="1060704" cy="174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25" y="1143001"/>
            <a:ext cx="3374200" cy="163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595" y="2634722"/>
            <a:ext cx="1410081" cy="199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01" y="1160884"/>
            <a:ext cx="4189535" cy="1618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9667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7892" y="566928"/>
            <a:ext cx="4622482" cy="77253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Школьный лагерь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Р А Д У Г А  З Д О Р О В Ь Я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953" r="1570" b="19715"/>
          <a:stretch/>
        </p:blipFill>
        <p:spPr>
          <a:xfrm>
            <a:off x="7670677" y="711199"/>
            <a:ext cx="3841619" cy="1450041"/>
          </a:xfrm>
        </p:spPr>
      </p:pic>
      <p:pic>
        <p:nvPicPr>
          <p:cNvPr id="4" name="Рисунок 3" descr="https://sun9-25.userapi.com/impg/0m2ERYVMVUT57vWrl3-KgHgPE5HfQi9m_ek66g/ZrqPmF7HbXE.jpg?size=987x631&amp;quality=95&amp;sign=4bb923f988dca9af2a30e02e0f8edaf4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5" y="711199"/>
            <a:ext cx="2143125" cy="13696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 rot="10800000" flipV="1">
            <a:off x="2807589" y="1225842"/>
            <a:ext cx="4863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Деятельность лагеря это - организация и проведение мероприятий, направленных на отдых и оздоровление детей с ограниченными возможностями здоровья в каникулярное время.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4" t="17376" r="1134" b="24048"/>
          <a:stretch/>
        </p:blipFill>
        <p:spPr>
          <a:xfrm>
            <a:off x="664465" y="2479254"/>
            <a:ext cx="3522948" cy="16904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471" y="4361574"/>
            <a:ext cx="2466463" cy="18517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9" t="14530" r="27251" b="-928"/>
          <a:stretch/>
        </p:blipFill>
        <p:spPr>
          <a:xfrm>
            <a:off x="4332686" y="2445004"/>
            <a:ext cx="2441643" cy="21184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0"/>
          <a:stretch/>
        </p:blipFill>
        <p:spPr>
          <a:xfrm>
            <a:off x="3617587" y="4384219"/>
            <a:ext cx="3131171" cy="18270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t="16800" r="18870" b="8267"/>
          <a:stretch/>
        </p:blipFill>
        <p:spPr>
          <a:xfrm>
            <a:off x="595400" y="4318647"/>
            <a:ext cx="2959062" cy="18926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3" r="9966" b="30335"/>
          <a:stretch/>
        </p:blipFill>
        <p:spPr>
          <a:xfrm>
            <a:off x="7131726" y="2445004"/>
            <a:ext cx="4320911" cy="18069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4" t="22266" r="19767" b="13200"/>
          <a:stretch/>
        </p:blipFill>
        <p:spPr>
          <a:xfrm>
            <a:off x="6830665" y="4384219"/>
            <a:ext cx="2258470" cy="183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40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027" y="662093"/>
            <a:ext cx="10981944" cy="371180"/>
          </a:xfrm>
        </p:spPr>
        <p:txBody>
          <a:bodyPr>
            <a:noAutofit/>
          </a:bodyPr>
          <a:lstStyle/>
          <a:p>
            <a:r>
              <a:rPr lang="ru-RU" sz="2200" b="1" dirty="0"/>
              <a:t>Организация физического воспитания в системе дополнительного образования</a:t>
            </a:r>
            <a:endParaRPr lang="ru-RU" sz="22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" y="1192698"/>
            <a:ext cx="2818257" cy="243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616" y="1192698"/>
            <a:ext cx="3059047" cy="2282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" y="3922777"/>
            <a:ext cx="2818257" cy="2304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616" y="3767328"/>
            <a:ext cx="3059047" cy="24597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76472" y="1031475"/>
            <a:ext cx="458114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 рамках реализации дополнительных общеобразовательных программ в области физической культуры и спорта </a:t>
            </a:r>
            <a:r>
              <a:rPr lang="ru-RU" sz="1400" dirty="0" smtClean="0"/>
              <a:t> созданы </a:t>
            </a:r>
            <a:r>
              <a:rPr lang="ru-RU" sz="1400" dirty="0"/>
              <a:t>условия для вовлечения детей, в том числе детей с ограниченными возможностями здоровья и детей-инвалидов, в мероприятия, содержащие элементы различных видов спорта, развивать командные, индивидуальные и игровые виды деятельности, способствующие физическому, духовному, интеллектуальному, </a:t>
            </a:r>
            <a:r>
              <a:rPr lang="ru-RU" sz="1400" dirty="0" err="1"/>
              <a:t>здоровьесберегающему</a:t>
            </a:r>
            <a:r>
              <a:rPr lang="ru-RU" sz="1400" dirty="0"/>
              <a:t> и патриотическому воспитанию детей. </a:t>
            </a:r>
            <a:endParaRPr lang="ru-RU" sz="1400" dirty="0" smtClean="0"/>
          </a:p>
          <a:p>
            <a:pPr algn="ctr"/>
            <a:r>
              <a:rPr lang="ru-RU" sz="1400" dirty="0" smtClean="0"/>
              <a:t>(</a:t>
            </a:r>
            <a:r>
              <a:rPr lang="ru-RU" sz="1400" dirty="0"/>
              <a:t>Концепция развития дополнительного образования детей до 2030 года // Распоряжение Правительства Российской Федерации от 31.03.2022 №678-р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pic>
        <p:nvPicPr>
          <p:cNvPr id="9" name="Рисунок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472" y="3992205"/>
            <a:ext cx="1902587" cy="134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667" y="4892040"/>
            <a:ext cx="1655064" cy="1261872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337" y="3960525"/>
            <a:ext cx="1414399" cy="1114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4697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866" y="819118"/>
            <a:ext cx="9037318" cy="316316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 адаптация детей с ОВЗ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профориентацию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7087" y="1124375"/>
            <a:ext cx="36528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необходимые обучающимся для принятия верного решения в выборе профессии: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Информационные (знание своих индивидуальных особенностей, наличие представлений о мире профессий).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Ценностно-смысловые (потребность в выборе профессии, устойчивая мотивация к самообразованию).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3)Учебно-познавательные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(умение адекватно соотнести знания о себе и знания о выбранной профессии, уверенность в своих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силах).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4)Социально-трудовые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(активная жизненная позиция в выборе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профессии).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Компетенции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реинтеграции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общество (умение ставить цели и планировать пути по их достижению, умение взаимодействовать с людьми).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6552" y="5079551"/>
            <a:ext cx="71231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обучающиеся посещают дни открытых дверей и мастер-классы в такие учреждениях, как «Колледж Петербуржской моды», Колледж отраслевых технологий «Краснодеревец», Индустриально-судостроительный лицей № 116, Лицей сервиса и индустриальных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технологий. Самые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популярные профессии среди выпускников – это швея и столяр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56" y="1349923"/>
            <a:ext cx="1431463" cy="2125841"/>
          </a:xfrm>
          <a:prstGeom prst="rect">
            <a:avLst/>
          </a:prstGeom>
        </p:spPr>
      </p:pic>
      <p:pic>
        <p:nvPicPr>
          <p:cNvPr id="8" name="Рисунок 7" descr="f2752b0c-691a-4fc6-a2cd-ba516cb2748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256" y="1351201"/>
            <a:ext cx="1618178" cy="21258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823" y="714174"/>
            <a:ext cx="1858972" cy="27358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4" y="4334256"/>
            <a:ext cx="3683078" cy="17519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9" r="3729" b="11850"/>
          <a:stretch/>
        </p:blipFill>
        <p:spPr>
          <a:xfrm>
            <a:off x="8412480" y="3618678"/>
            <a:ext cx="2949315" cy="14913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708" y="1363623"/>
            <a:ext cx="1531159" cy="20984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56" y="3642971"/>
            <a:ext cx="2318432" cy="14938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744" y="3523997"/>
            <a:ext cx="1118190" cy="161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86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Школа - территория ЗДОРОВЬЯ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12" y="2474636"/>
            <a:ext cx="7315114" cy="351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22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7818" y="709977"/>
            <a:ext cx="9924286" cy="4900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СОК – специальные олимпийские игры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16936" y="1542929"/>
            <a:ext cx="206654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Всемирные Олимпийские игры в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ОАЭ   </a:t>
            </a:r>
          </a:p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Абу-Даби  по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Художественной гимнастике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Холкина Софья, выпускница школы и Яшина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Карина,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выступали в составе сборной России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Всемирных летних Олимпийских играх, где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завоевали 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 </a:t>
            </a:r>
            <a:r>
              <a:rPr lang="ru-RU" sz="1600" b="1" i="1" u="sng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золотых 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i="1" u="sng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серебряную 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медали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2020 год 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264" y="3348125"/>
            <a:ext cx="2131672" cy="284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D:\Pictures\2018-2019 уч.год\Абу-Даби\XJEM2811.JPG"/>
          <p:cNvPicPr/>
          <p:nvPr/>
        </p:nvPicPr>
        <p:blipFill>
          <a:blip r:embed="rId3" cstate="print"/>
          <a:srcRect l="11615" t="21991" r="20591"/>
          <a:stretch>
            <a:fillRect/>
          </a:stretch>
        </p:blipFill>
        <p:spPr bwMode="auto">
          <a:xfrm>
            <a:off x="785264" y="1059755"/>
            <a:ext cx="2131672" cy="207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283" r="-869" b="16439"/>
          <a:stretch/>
        </p:blipFill>
        <p:spPr bwMode="auto">
          <a:xfrm>
            <a:off x="5202936" y="4050792"/>
            <a:ext cx="6364224" cy="2139563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8" r="1451"/>
          <a:stretch/>
        </p:blipFill>
        <p:spPr bwMode="auto">
          <a:xfrm>
            <a:off x="8921494" y="1269578"/>
            <a:ext cx="2453642" cy="17228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r="3800" b="3424"/>
          <a:stretch/>
        </p:blipFill>
        <p:spPr bwMode="auto">
          <a:xfrm>
            <a:off x="5202936" y="1314329"/>
            <a:ext cx="2258568" cy="1663842"/>
          </a:xfrm>
          <a:prstGeom prst="rect">
            <a:avLst/>
          </a:prstGeom>
          <a:noFill/>
        </p:spPr>
      </p:pic>
      <p:pic>
        <p:nvPicPr>
          <p:cNvPr id="12" name="Picture 2" descr="C:\Users\User\AppData\Local\Temp\Rar$DIa0.001\IMG_116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950" y="2373698"/>
            <a:ext cx="2602996" cy="16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506713" y="2992396"/>
            <a:ext cx="2039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Специальный олимпийский бал – Филимонова Оля, лучший спортсмен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300195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066" y="882283"/>
            <a:ext cx="9601196" cy="5073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Организаци</a:t>
            </a:r>
            <a:r>
              <a:rPr lang="ru-RU" dirty="0"/>
              <a:t>я</a:t>
            </a:r>
            <a:r>
              <a:rPr lang="ru-RU" b="1" dirty="0"/>
              <a:t> рационального питания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8684" y="4206240"/>
            <a:ext cx="7312757" cy="194767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В пищеблоке школы  готовится пища, качество которой соответствует действующим требованиям и нормам, установленным нормативно-технической </a:t>
            </a:r>
            <a:r>
              <a:rPr lang="ru-RU" dirty="0" smtClean="0"/>
              <a:t>документацией</a:t>
            </a:r>
            <a:endParaRPr lang="ru-RU" dirty="0"/>
          </a:p>
          <a:p>
            <a:r>
              <a:rPr lang="ru-RU" dirty="0"/>
              <a:t>Основой для приготовления блюд является двухнедельное цикличное меню ( приложение №…) разработанное Управлением социального питания и согласованное с Управлением федеральной службы по надзору в сфере защиты прав потребителей и благополучия человека по Санкт-Петербургу.</a:t>
            </a:r>
          </a:p>
          <a:p>
            <a:endParaRPr lang="ru-RU" dirty="0"/>
          </a:p>
        </p:txBody>
      </p:sp>
      <p:pic>
        <p:nvPicPr>
          <p:cNvPr id="3074" name="Picture 2" descr="IMG_20220906_1414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08" y="1535170"/>
            <a:ext cx="1947144" cy="260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https://pp.userapi.com/c840336/v840336447/1dca2/LsFb_qyDuz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0044" y="1523561"/>
            <a:ext cx="1952482" cy="26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pp.userapi.com/c837138/v837138738/57f23/L-c5kGuYKo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3632" y="3580662"/>
            <a:ext cx="1815052" cy="245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pp.userapi.com/c841129/v841129738/38667/GO1ay0zdycI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7768" y="1483393"/>
            <a:ext cx="3906722" cy="26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кулер (2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2" t="9894" r="3552" b="267"/>
          <a:stretch>
            <a:fillRect/>
          </a:stretch>
        </p:blipFill>
        <p:spPr bwMode="auto">
          <a:xfrm>
            <a:off x="887196" y="4358096"/>
            <a:ext cx="1388149" cy="164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533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170" y="679468"/>
            <a:ext cx="9601196" cy="398612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2"/>
                </a:solidFill>
              </a:rPr>
              <a:t>Деятельность </a:t>
            </a:r>
            <a:r>
              <a:rPr lang="ru-RU" sz="2400" b="1" dirty="0" smtClean="0">
                <a:solidFill>
                  <a:schemeClr val="tx2"/>
                </a:solidFill>
              </a:rPr>
              <a:t>по </a:t>
            </a:r>
            <a:r>
              <a:rPr lang="ru-RU" sz="2400" b="1" dirty="0">
                <a:solidFill>
                  <a:schemeClr val="tx2"/>
                </a:solidFill>
              </a:rPr>
              <a:t>совершенствованию </a:t>
            </a:r>
            <a:r>
              <a:rPr lang="ru-RU" sz="2400" b="1" dirty="0" smtClean="0">
                <a:solidFill>
                  <a:schemeClr val="tx2"/>
                </a:solidFill>
              </a:rPr>
              <a:t>медицинского обслуживания</a:t>
            </a:r>
            <a:endParaRPr lang="ru-RU" sz="2400" dirty="0"/>
          </a:p>
        </p:txBody>
      </p:sp>
      <p:pic>
        <p:nvPicPr>
          <p:cNvPr id="4" name="Picture 2" descr="20171025_13310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6" r="12167" b="841"/>
          <a:stretch/>
        </p:blipFill>
        <p:spPr bwMode="auto">
          <a:xfrm>
            <a:off x="804671" y="2507772"/>
            <a:ext cx="2093977" cy="363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20171025_13304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3" t="5194" r="23977" b="3536"/>
          <a:stretch/>
        </p:blipFill>
        <p:spPr bwMode="auto">
          <a:xfrm>
            <a:off x="9518904" y="2512902"/>
            <a:ext cx="1929384" cy="36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User1\Pictures\14-15\семинар ПоЗОЖ\IMG_408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6382" y="4043438"/>
            <a:ext cx="2631186" cy="20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1\Pictures\14-15\семинар ПоЗОЖ\IMG_407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1674" y="4043437"/>
            <a:ext cx="3663124" cy="20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0" t="1084" r="27309" b="908"/>
          <a:stretch/>
        </p:blipFill>
        <p:spPr>
          <a:xfrm>
            <a:off x="6222873" y="1244479"/>
            <a:ext cx="3025140" cy="18846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7" r="3698" b="24667"/>
          <a:stretch/>
        </p:blipFill>
        <p:spPr>
          <a:xfrm>
            <a:off x="3134672" y="1117047"/>
            <a:ext cx="2335725" cy="27883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1" r="20567" b="3216"/>
          <a:stretch/>
        </p:blipFill>
        <p:spPr>
          <a:xfrm>
            <a:off x="5311896" y="2698885"/>
            <a:ext cx="2516695" cy="15608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366" y="736579"/>
            <a:ext cx="1086255" cy="14502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r="6702" b="333"/>
          <a:stretch/>
        </p:blipFill>
        <p:spPr>
          <a:xfrm>
            <a:off x="833542" y="1078080"/>
            <a:ext cx="1901953" cy="130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77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7698" y="780965"/>
            <a:ext cx="9601196" cy="270596"/>
          </a:xfrm>
        </p:spPr>
        <p:txBody>
          <a:bodyPr>
            <a:normAutofit fontScale="90000"/>
          </a:bodyPr>
          <a:lstStyle/>
          <a:p>
            <a:r>
              <a:rPr lang="ru-RU" sz="2400" b="1" dirty="0"/>
              <a:t>Вопросы здоровья и экологии в предметной области Технология</a:t>
            </a:r>
            <a:r>
              <a:rPr lang="ru-RU" sz="2400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266" y="1051561"/>
            <a:ext cx="2382014" cy="234086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1600" dirty="0"/>
              <a:t> Вопрос экологии очень актуален, именно тем, что многие работы учеников, выполнены из натуральных материалов, которые легко приобрести, не требует сложной обработки, а также утилизируются, не нанося вред окружающей среде.</a:t>
            </a:r>
          </a:p>
          <a:p>
            <a:endParaRPr lang="ru-RU" dirty="0"/>
          </a:p>
        </p:txBody>
      </p:sp>
      <p:pic>
        <p:nvPicPr>
          <p:cNvPr id="4098" name="Рисунок 16" descr="C:\Users\ДОМ\Desktop\для ЕГ\2017-11-17 12-20-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 r="16562"/>
          <a:stretch/>
        </p:blipFill>
        <p:spPr bwMode="auto">
          <a:xfrm>
            <a:off x="3017280" y="1102005"/>
            <a:ext cx="1673353" cy="180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4101" r="1082" b="15883"/>
          <a:stretch>
            <a:fillRect/>
          </a:stretch>
        </p:blipFill>
        <p:spPr bwMode="auto">
          <a:xfrm>
            <a:off x="6702617" y="2666045"/>
            <a:ext cx="2144213" cy="337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61120" y="2557979"/>
            <a:ext cx="261518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На уроках технологии (швейное дело), одним из разделов изучения является материаловедение. В 5 классе изучаем волокна и ткани из хлопка и льна. Ученики знакомятся   не только с особенностями выращивания, сбора, переработки волокон, но и   свойствами тканей из них.  Важным моментом является изучение гигиенических свойств ткани.  Хлопок и лен –ткани натурального происхождения, они выполняют ряд функций, способствующих поддержанию нашего здоровья. </a:t>
            </a:r>
          </a:p>
        </p:txBody>
      </p:sp>
      <p:pic>
        <p:nvPicPr>
          <p:cNvPr id="4100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607" y="1203110"/>
            <a:ext cx="2916578" cy="131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9" descr="C:\Users\Lena\Downloads\PHOTO-2023-10-11-16-37-01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66" y="3596976"/>
            <a:ext cx="1574002" cy="209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13753" y="3392425"/>
            <a:ext cx="266936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Изделия, созданные из натуральных тканей, </a:t>
            </a:r>
            <a:r>
              <a:rPr lang="ru-RU" sz="1400" u="sng" dirty="0"/>
              <a:t>не вызывают аллергических реакций</a:t>
            </a:r>
            <a:r>
              <a:rPr lang="ru-RU" sz="1400" dirty="0"/>
              <a:t> и высыпаний на коже, </a:t>
            </a:r>
            <a:r>
              <a:rPr lang="ru-RU" sz="1400" u="sng" dirty="0"/>
              <a:t>безопасны для здоровья и окружающей среды.</a:t>
            </a:r>
            <a:r>
              <a:rPr lang="ru-RU" sz="1400" dirty="0"/>
              <a:t> </a:t>
            </a:r>
            <a:r>
              <a:rPr lang="ru-RU" sz="1400" dirty="0" smtClean="0"/>
              <a:t>Одежда отличается </a:t>
            </a:r>
            <a:r>
              <a:rPr lang="ru-RU" sz="1400" u="sng" dirty="0"/>
              <a:t>мягкостью и легкостью, приятны телу</a:t>
            </a:r>
            <a:r>
              <a:rPr lang="ru-RU" sz="1400" dirty="0"/>
              <a:t>, </a:t>
            </a:r>
            <a:r>
              <a:rPr lang="ru-RU" sz="1400" u="sng" dirty="0"/>
              <a:t>не накапливают статическое электричество</a:t>
            </a:r>
            <a:r>
              <a:rPr lang="ru-RU" sz="1400" dirty="0"/>
              <a:t>. Благодаря терморегулирующим свойствам такая одежда </a:t>
            </a:r>
            <a:r>
              <a:rPr lang="ru-RU" sz="1400" u="sng" dirty="0"/>
              <a:t>дает прохладу летом и сохраняет тепло в холода.</a:t>
            </a:r>
            <a:r>
              <a:rPr lang="ru-RU" sz="1400" dirty="0"/>
              <a:t> </a:t>
            </a:r>
          </a:p>
        </p:txBody>
      </p:sp>
      <p:pic>
        <p:nvPicPr>
          <p:cNvPr id="12" name="Рисунок 3" descr="C:\Users\Lena\Downloads\PHOTO-2023-10-11-16-37-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915" y="3578048"/>
            <a:ext cx="1572672" cy="209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Рисунок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359" y="1194321"/>
            <a:ext cx="2932248" cy="132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353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0120" y="2556932"/>
            <a:ext cx="10351008" cy="3318936"/>
          </a:xfrm>
        </p:spPr>
        <p:txBody>
          <a:bodyPr/>
          <a:lstStyle/>
          <a:p>
            <a:pPr algn="just"/>
            <a:r>
              <a:rPr lang="ru-RU" dirty="0" err="1"/>
              <a:t>Здоровьесберегающее</a:t>
            </a:r>
            <a:r>
              <a:rPr lang="ru-RU" dirty="0"/>
              <a:t> пространство ОУ обеспечивает развитие каждой личности с учетом физиологических и </a:t>
            </a:r>
            <a:r>
              <a:rPr lang="ru-RU" dirty="0" smtClean="0"/>
              <a:t>интеллектуальных способностей</a:t>
            </a:r>
            <a:r>
              <a:rPr lang="ru-RU" dirty="0"/>
              <a:t>,  удовлетворение ее потребностей и возможностей, что и </a:t>
            </a:r>
            <a:r>
              <a:rPr lang="ru-RU" dirty="0" smtClean="0"/>
              <a:t>является  </a:t>
            </a:r>
            <a:r>
              <a:rPr lang="ru-RU" dirty="0"/>
              <a:t>целью </a:t>
            </a:r>
            <a:r>
              <a:rPr lang="ru-RU" dirty="0" smtClean="0"/>
              <a:t> </a:t>
            </a:r>
            <a:r>
              <a:rPr lang="ru-RU" dirty="0"/>
              <a:t>работы   </a:t>
            </a:r>
            <a:r>
              <a:rPr lang="ru-RU" dirty="0" smtClean="0"/>
              <a:t>школы.    </a:t>
            </a:r>
            <a:endParaRPr lang="ru-RU" dirty="0"/>
          </a:p>
          <a:p>
            <a:r>
              <a:rPr lang="ru-RU" dirty="0"/>
              <a:t>Различного рода мероприятия  можно отследить по регулярным постам </a:t>
            </a:r>
            <a:r>
              <a:rPr lang="ru-RU" dirty="0" smtClean="0"/>
              <a:t>официальной </a:t>
            </a:r>
            <a:r>
              <a:rPr lang="ru-RU" dirty="0"/>
              <a:t>группы нашей школы в ВК </a:t>
            </a:r>
            <a:r>
              <a:rPr lang="ru-RU" u="sng" dirty="0">
                <a:hlinkClick r:id="rId2"/>
              </a:rPr>
              <a:t>https://vk.com/school613spb</a:t>
            </a:r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48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2704" y="4035676"/>
            <a:ext cx="626469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Спасибо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за </a:t>
            </a:r>
            <a:r>
              <a:rPr lang="ru-RU" b="1" dirty="0" smtClean="0">
                <a:solidFill>
                  <a:schemeClr val="tx2"/>
                </a:solidFill>
              </a:rPr>
              <a:t>внимание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7"/>
          <a:stretch/>
        </p:blipFill>
        <p:spPr>
          <a:xfrm>
            <a:off x="1082864" y="1527048"/>
            <a:ext cx="5687496" cy="4068822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89" y="960167"/>
            <a:ext cx="1908963" cy="168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90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Коллективом школы была разработана и утверждена на Педагогическом совете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Программа развития на 2020-2025 годы.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295401" y="3172968"/>
            <a:ext cx="9668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	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2104" y="2432304"/>
            <a:ext cx="10561320" cy="38039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Настоящая программа определяет </a:t>
            </a:r>
            <a:r>
              <a:rPr lang="ru-RU" b="1" dirty="0"/>
              <a:t>концепцию развития</a:t>
            </a:r>
            <a:r>
              <a:rPr lang="ru-RU" dirty="0"/>
              <a:t> ГБОУ школы № 613 по следующим приоритетным направлениям:</a:t>
            </a:r>
            <a:br>
              <a:rPr lang="ru-RU" dirty="0"/>
            </a:br>
            <a:r>
              <a:rPr lang="ru-RU" u="sng" dirty="0"/>
              <a:t>Максимальная социализация ученика </a:t>
            </a:r>
            <a:r>
              <a:rPr lang="ru-RU" dirty="0"/>
              <a:t>с умственной отсталостью (интеллектуальными нарушениями) как основная цель образовательной системы школы, получение трудовых навыков, способствующих дальнейшему трудовому обучению и </a:t>
            </a:r>
            <a:r>
              <a:rPr lang="ru-RU" dirty="0" smtClean="0"/>
              <a:t>трудоустройству;</a:t>
            </a:r>
            <a:r>
              <a:rPr lang="ru-RU" dirty="0"/>
              <a:t> </a:t>
            </a:r>
            <a:r>
              <a:rPr lang="ru-RU" dirty="0" smtClean="0"/>
              <a:t>      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Коррекция </a:t>
            </a:r>
            <a:r>
              <a:rPr lang="ru-RU" u="sng" dirty="0" smtClean="0"/>
              <a:t>основных психических функций учащихся</a:t>
            </a:r>
            <a:r>
              <a:rPr lang="ru-RU" dirty="0" smtClean="0"/>
              <a:t>, </a:t>
            </a:r>
            <a:r>
              <a:rPr lang="ru-RU" dirty="0"/>
              <a:t>направленных на подготовку к самостоятельной жизни в социуме;</a:t>
            </a:r>
            <a:br>
              <a:rPr lang="ru-RU" dirty="0"/>
            </a:br>
            <a:r>
              <a:rPr lang="ru-RU" u="sng" dirty="0"/>
              <a:t>Воспитание патриота и граждани</a:t>
            </a:r>
            <a:r>
              <a:rPr lang="ru-RU" dirty="0"/>
              <a:t>на своей страны, понимающего многообразие мировой культуры;</a:t>
            </a:r>
            <a:br>
              <a:rPr lang="ru-RU" dirty="0"/>
            </a:br>
            <a:r>
              <a:rPr lang="ru-RU" u="sng" dirty="0"/>
              <a:t>Совершенствование управления школой</a:t>
            </a:r>
            <a:r>
              <a:rPr lang="ru-RU" dirty="0"/>
              <a:t>; </a:t>
            </a:r>
            <a:r>
              <a:rPr lang="ru-RU" dirty="0" smtClean="0"/>
              <a:t> </a:t>
            </a:r>
            <a:r>
              <a:rPr lang="ru-RU" u="sng" dirty="0" smtClean="0"/>
              <a:t>Взаимодействие </a:t>
            </a:r>
            <a:r>
              <a:rPr lang="ru-RU" u="sng" dirty="0"/>
              <a:t>с семьей</a:t>
            </a:r>
            <a:r>
              <a:rPr lang="ru-RU" dirty="0"/>
              <a:t>. </a:t>
            </a:r>
            <a:r>
              <a:rPr lang="ru-RU" dirty="0" smtClean="0"/>
              <a:t>     </a:t>
            </a:r>
            <a:r>
              <a:rPr lang="ru-RU" u="sng" dirty="0" smtClean="0"/>
              <a:t>Социальное </a:t>
            </a:r>
            <a:r>
              <a:rPr lang="ru-RU" u="sng" dirty="0"/>
              <a:t>партнерство;</a:t>
            </a:r>
            <a:r>
              <a:rPr lang="ru-RU" dirty="0"/>
              <a:t/>
            </a:r>
            <a:br>
              <a:rPr lang="ru-RU" dirty="0"/>
            </a:br>
            <a:r>
              <a:rPr lang="ru-RU" u="sng" dirty="0"/>
              <a:t>Повседневное внедрение в практику школы </a:t>
            </a:r>
            <a:r>
              <a:rPr lang="ru-RU" u="sng" dirty="0" err="1"/>
              <a:t>здоровьесберегающих</a:t>
            </a:r>
            <a:r>
              <a:rPr lang="ru-RU" u="sng" dirty="0"/>
              <a:t> технолог</a:t>
            </a:r>
            <a:r>
              <a:rPr lang="ru-RU" dirty="0"/>
              <a:t>ий;</a:t>
            </a:r>
            <a:br>
              <a:rPr lang="ru-RU" dirty="0"/>
            </a:br>
            <a:r>
              <a:rPr lang="ru-RU" dirty="0"/>
              <a:t>Работа по </a:t>
            </a:r>
            <a:r>
              <a:rPr lang="ru-RU" u="sng" dirty="0"/>
              <a:t>повышению педагогического мастерства и совершенствованию профессионализма </a:t>
            </a:r>
            <a:r>
              <a:rPr lang="ru-RU" dirty="0"/>
              <a:t>педагогических кадров, переход на новые педагогические стандарты;</a:t>
            </a:r>
            <a:br>
              <a:rPr lang="ru-RU" dirty="0"/>
            </a:br>
            <a:r>
              <a:rPr lang="ru-RU" u="sng" dirty="0"/>
              <a:t>Эффективное развитие ресурсной базы школы</a:t>
            </a:r>
            <a:r>
              <a:rPr lang="ru-RU" dirty="0"/>
              <a:t>, в том числе через реализацию подпрограммы «Доступная среда», «Информационный цифровой ресурс» и «</a:t>
            </a:r>
            <a:r>
              <a:rPr lang="ru-RU" dirty="0" err="1"/>
              <a:t>Доброшкола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14513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346" y="1058335"/>
            <a:ext cx="7802878" cy="1303867"/>
          </a:xfrm>
        </p:spPr>
        <p:txBody>
          <a:bodyPr>
            <a:noAutofit/>
          </a:bodyPr>
          <a:lstStyle/>
          <a:p>
            <a:r>
              <a:rPr lang="ru-RU" sz="2200" b="1" dirty="0"/>
              <a:t>Наличие системы деятельности образовательного учреждения </a:t>
            </a:r>
            <a:r>
              <a:rPr lang="ru-RU" sz="2200" b="1" dirty="0" smtClean="0"/>
              <a:t>по сохранению </a:t>
            </a:r>
            <a:r>
              <a:rPr lang="ru-RU" sz="2200" b="1" dirty="0"/>
              <a:t>и укреплению здоровья, формированию </a:t>
            </a:r>
            <a:r>
              <a:rPr lang="ru-RU" sz="2200" b="1" dirty="0" smtClean="0"/>
              <a:t>здорового образа </a:t>
            </a:r>
            <a:r>
              <a:rPr lang="ru-RU" sz="2200" b="1" dirty="0"/>
              <a:t>жизни обучающихся, воспитанников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5726773"/>
              </p:ext>
            </p:extLst>
          </p:nvPr>
        </p:nvGraphicFramePr>
        <p:xfrm>
          <a:off x="1295400" y="2557463"/>
          <a:ext cx="9601200" cy="1374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871356218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3958119725"/>
                    </a:ext>
                  </a:extLst>
                </a:gridCol>
              </a:tblGrid>
              <a:tr h="1374458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Программа ЗДОРОВЬЕ  - </a:t>
                      </a:r>
                      <a:r>
                        <a:rPr lang="en-US" dirty="0" smtClean="0">
                          <a:hlinkClick r:id="rId2"/>
                        </a:rPr>
                        <a:t>http://school613.ru/wp-content/uploads/2020/11/1.1-Programma-Zdorove.pdf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Школьная Служба Здоровья - </a:t>
                      </a:r>
                      <a:r>
                        <a:rPr lang="en-US" dirty="0" smtClean="0">
                          <a:hlinkClick r:id="rId3"/>
                        </a:rPr>
                        <a:t>http://school613.ru/wp-content/uploads/2020/11/1.2-Polozhenie-o-sluzhbe-ZDOROVYA.pdf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020268"/>
                  </a:ext>
                </a:extLst>
              </a:tr>
            </a:tbl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5647037"/>
              </p:ext>
            </p:extLst>
          </p:nvPr>
        </p:nvGraphicFramePr>
        <p:xfrm>
          <a:off x="1295400" y="4127182"/>
          <a:ext cx="9601200" cy="1935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871356218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3958119725"/>
                    </a:ext>
                  </a:extLst>
                </a:gridCol>
              </a:tblGrid>
              <a:tr h="1935289">
                <a:tc>
                  <a:txBody>
                    <a:bodyPr/>
                    <a:lstStyle/>
                    <a:p>
                      <a:r>
                        <a:rPr lang="ru-RU" dirty="0" smtClean="0"/>
                        <a:t> Организационное, методическое, дидактическое сопровождение работы ОУ – </a:t>
                      </a:r>
                    </a:p>
                    <a:p>
                      <a:r>
                        <a:rPr lang="en-US" dirty="0" smtClean="0">
                          <a:hlinkClick r:id="rId4"/>
                        </a:rPr>
                        <a:t>http://school613.ru/wp-content/uploads/2023/10/1.4.-Organizatsionnoe-metodicheskoe-didakticheskoe-soprovozhdenie-raboty-OU.pdf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Школа ЗДОРОВЬЯ - </a:t>
                      </a:r>
                      <a:r>
                        <a:rPr lang="en-US" dirty="0" smtClean="0"/>
                        <a:t>school613.ru/</a:t>
                      </a:r>
                      <a:r>
                        <a:rPr lang="en-US" dirty="0" err="1" smtClean="0"/>
                        <a:t>wp</a:t>
                      </a:r>
                      <a:r>
                        <a:rPr lang="en-US" dirty="0" smtClean="0"/>
                        <a:t>-content/uploads/2023/10/Prezentatsiya-SHkola-zdorovya-23-24.pptx</a:t>
                      </a:r>
                      <a:r>
                        <a:rPr lang="ru-RU" dirty="0" smtClean="0"/>
                        <a:t>   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020268"/>
                  </a:ext>
                </a:extLst>
              </a:tr>
            </a:tbl>
          </a:graphicData>
        </a:graphic>
      </p:graphicFrame>
      <p:pic>
        <p:nvPicPr>
          <p:cNvPr id="6" name="Picture 2" descr="https://data3.proshkolu.ru/content/media/pic/std/1000000/301000/300250-c0227b9e94d851e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789337"/>
            <a:ext cx="2505743" cy="167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774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624493"/>
            <a:ext cx="9601196" cy="565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876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Формы занятий, общественные мероприятия, участие в акциях, проектная деятельность, носящие </a:t>
            </a:r>
            <a:r>
              <a:rPr lang="ru-RU" altLang="ru-RU" sz="2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здоровьесозидающий</a:t>
            </a:r>
            <a:r>
              <a:rPr lang="ru-RU" alt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характер – норма,  для каждого школьника</a:t>
            </a:r>
            <a:endParaRPr lang="ru-RU" sz="20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10090"/>
              </p:ext>
            </p:extLst>
          </p:nvPr>
        </p:nvGraphicFramePr>
        <p:xfrm>
          <a:off x="1295402" y="2520887"/>
          <a:ext cx="7309104" cy="3267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6163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1435608"/>
            <a:ext cx="9601196" cy="850391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chemeClr val="tx2"/>
                </a:solidFill>
              </a:rPr>
              <a:t>Совместная деятельность с социальными партнерами строится на приоритетных </a:t>
            </a:r>
            <a:r>
              <a:rPr lang="ru-RU" sz="2200" b="1" dirty="0" smtClean="0">
                <a:solidFill>
                  <a:schemeClr val="tx2"/>
                </a:solidFill>
              </a:rPr>
              <a:t>направлениях:</a:t>
            </a:r>
            <a:r>
              <a:rPr lang="ru-RU" sz="2200" b="1" dirty="0" smtClean="0"/>
              <a:t> </a:t>
            </a:r>
            <a:r>
              <a:rPr lang="ru-RU" sz="2200" dirty="0" smtClean="0">
                <a:solidFill>
                  <a:schemeClr val="tx2"/>
                </a:solidFill>
              </a:rPr>
              <a:t>Информационное    Образовательное   Культурно-просветительское</a:t>
            </a:r>
            <a:r>
              <a:rPr lang="ru-RU" sz="2200" dirty="0">
                <a:solidFill>
                  <a:schemeClr val="tx2"/>
                </a:solidFill>
              </a:rPr>
              <a:t/>
            </a:r>
            <a:br>
              <a:rPr lang="ru-RU" sz="2200" dirty="0">
                <a:solidFill>
                  <a:schemeClr val="tx2"/>
                </a:solidFill>
              </a:rPr>
            </a:br>
            <a:r>
              <a:rPr lang="ru-RU" sz="2200" dirty="0" smtClean="0">
                <a:solidFill>
                  <a:schemeClr val="tx2"/>
                </a:solidFill>
              </a:rPr>
              <a:t>Лечебно-профилактическое  </a:t>
            </a:r>
            <a:r>
              <a:rPr lang="ru-RU" sz="2200" dirty="0" err="1" smtClean="0">
                <a:solidFill>
                  <a:schemeClr val="tx2"/>
                </a:solidFill>
              </a:rPr>
              <a:t>Профориентационное</a:t>
            </a:r>
            <a:r>
              <a:rPr lang="ru-RU" sz="2200" dirty="0" smtClean="0">
                <a:solidFill>
                  <a:schemeClr val="tx2"/>
                </a:solidFill>
              </a:rPr>
              <a:t>   Информационное</a:t>
            </a:r>
            <a:r>
              <a:rPr lang="ru-RU" dirty="0">
                <a:solidFill>
                  <a:schemeClr val="tx2"/>
                </a:solidFill>
              </a:rPr>
              <a:t/>
            </a:r>
            <a:br>
              <a:rPr lang="ru-RU" dirty="0">
                <a:solidFill>
                  <a:schemeClr val="tx2"/>
                </a:solidFill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1" t="27511" r="28005" b="13790"/>
          <a:stretch/>
        </p:blipFill>
        <p:spPr>
          <a:xfrm>
            <a:off x="878558" y="2530031"/>
            <a:ext cx="4936477" cy="36238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0" y="2019395"/>
            <a:ext cx="2322576" cy="2322576"/>
          </a:xfrm>
          <a:prstGeom prst="rect">
            <a:avLst/>
          </a:prstGeom>
        </p:spPr>
      </p:pic>
      <p:pic>
        <p:nvPicPr>
          <p:cNvPr id="6" name="Рисунок 5" descr="D:\Pictures\2018-2019 уч.год\Спортфест\IMG_20181121_105537_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2547" y="4332827"/>
            <a:ext cx="2893549" cy="1821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Pictures\2018-2019 уч.год\Беседа с инспектором\20190423_1217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2632" y="2019395"/>
            <a:ext cx="3020888" cy="231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632" y="4316476"/>
            <a:ext cx="2449915" cy="183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77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4791" y="709917"/>
            <a:ext cx="10021825" cy="398612"/>
          </a:xfrm>
        </p:spPr>
        <p:txBody>
          <a:bodyPr>
            <a:normAutofit fontScale="90000"/>
          </a:bodyPr>
          <a:lstStyle/>
          <a:p>
            <a:r>
              <a:rPr lang="ru-RU" sz="2400" b="1" dirty="0" err="1">
                <a:solidFill>
                  <a:schemeClr val="tx2"/>
                </a:solidFill>
              </a:rPr>
              <a:t>Здоровьесозидающее</a:t>
            </a:r>
            <a:r>
              <a:rPr lang="ru-RU" sz="2400" b="1" dirty="0">
                <a:solidFill>
                  <a:schemeClr val="tx2"/>
                </a:solidFill>
              </a:rPr>
              <a:t> образовательное пространство</a:t>
            </a:r>
            <a:endParaRPr lang="ru-RU" sz="2400" dirty="0"/>
          </a:p>
        </p:txBody>
      </p:sp>
      <p:pic>
        <p:nvPicPr>
          <p:cNvPr id="4" name="Объект 3" descr="C:\Users\Lenovo\Downloads\IMG-20201013-WA001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4845" y="1770206"/>
            <a:ext cx="1593425" cy="12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46" y="3668696"/>
            <a:ext cx="2765236" cy="257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IMG_20230627_11354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r="15264" b="-164"/>
          <a:stretch/>
        </p:blipFill>
        <p:spPr bwMode="auto">
          <a:xfrm>
            <a:off x="2164447" y="3721608"/>
            <a:ext cx="2956053" cy="2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545" y="1205496"/>
            <a:ext cx="3214300" cy="231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150" y="3615785"/>
            <a:ext cx="3197176" cy="251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IMG_20230627_1136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35" y="1049537"/>
            <a:ext cx="2453488" cy="327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270" y="1205496"/>
            <a:ext cx="3348056" cy="214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840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1\Desktop\фото Елене Геннадьевне\2016-11-24 18.03.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824" y="740664"/>
            <a:ext cx="3454848" cy="281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1\Desktop\фото Елене Геннадьевне\20171025_1030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2448" y="740664"/>
            <a:ext cx="400727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 descr="C:\Users\User1\Desktop\фото Елене Геннадьевне\2016-11-24 18.37.10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824" y="4041648"/>
            <a:ext cx="3446676" cy="216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1\Desktop\фотки спорт\26ULCD5O_uI.jpg"/>
          <p:cNvPicPr/>
          <p:nvPr/>
        </p:nvPicPr>
        <p:blipFill rotWithShape="1">
          <a:blip r:embed="rId5" cstate="print"/>
          <a:srcRect t="7199" b="6656"/>
          <a:stretch/>
        </p:blipFill>
        <p:spPr bwMode="auto">
          <a:xfrm>
            <a:off x="4780440" y="4707416"/>
            <a:ext cx="2662008" cy="150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pp.userapi.com/c841422/v841422738/3ac80/P5JMiFiGf-Q.jpg"/>
          <p:cNvPicPr/>
          <p:nvPr/>
        </p:nvPicPr>
        <p:blipFill rotWithShape="1">
          <a:blip r:embed="rId6" cstate="print"/>
          <a:srcRect t="29416" r="11792"/>
          <a:stretch/>
        </p:blipFill>
        <p:spPr bwMode="auto">
          <a:xfrm>
            <a:off x="5037269" y="740664"/>
            <a:ext cx="1866451" cy="22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Лина\AppData\Local\Microsoft\Windows\INetCache\Content.Word\IMG_20230207_12315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30" y="2852928"/>
            <a:ext cx="3805426" cy="167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Natasha\Desktop\20201012_094029.jpe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128" y="3785616"/>
            <a:ext cx="3057128" cy="23233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8871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399</TotalTime>
  <Words>931</Words>
  <Application>Microsoft Office PowerPoint</Application>
  <PresentationFormat>Широкоэкранный</PresentationFormat>
  <Paragraphs>65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Garamond</vt:lpstr>
      <vt:lpstr>Times New Roman</vt:lpstr>
      <vt:lpstr>Натуральные материалы</vt:lpstr>
      <vt:lpstr>Государственное бюджетное образовательное учреждение школа №613 Московского района города Санкт-Петербург</vt:lpstr>
      <vt:lpstr>Школа - территория ЗДОРОВЬЯ</vt:lpstr>
      <vt:lpstr>Коллективом школы была разработана и утверждена на Педагогическом совете Программа развития на 2020-2025 годы.</vt:lpstr>
      <vt:lpstr>Наличие системы деятельности образовательного учреждения по сохранению и укреплению здоровья, формированию здорового образа жизни обучающихся, воспитанников</vt:lpstr>
      <vt:lpstr>Презентация PowerPoint</vt:lpstr>
      <vt:lpstr>Формы занятий, общественные мероприятия, участие в акциях, проектная деятельность, носящие здоровьесозидающий характер – норма,  для каждого школьника</vt:lpstr>
      <vt:lpstr>Совместная деятельность с социальными партнерами строится на приоритетных направлениях: Информационное    Образовательное   Культурно-просветительское Лечебно-профилактическое  Профориентационное   Информационное </vt:lpstr>
      <vt:lpstr>Здоровьесозидающее образовательное пространство</vt:lpstr>
      <vt:lpstr>Презентация PowerPoint</vt:lpstr>
      <vt:lpstr>Выставка творческих работ учащихся в рамках Антинаркотического месячника</vt:lpstr>
      <vt:lpstr>Создание условий взаимодействия семьи и школы на основе сотрудничества. Вовлечение родителей в учебно-воспитательный процесс. </vt:lpstr>
      <vt:lpstr>Позитивный психологический климат  в коллективах обучающихся</vt:lpstr>
      <vt:lpstr>Улучшение психоэмоционального состояния обучающихся в образовательном процессе </vt:lpstr>
      <vt:lpstr>Движение  важно  для детей и подростков, так как оно оказывает благоприятное воздействие на головной мозг, способствуя развитию умственной деятельности.  </vt:lpstr>
      <vt:lpstr>Формирование культуры здоровья обучающихся на всех этапах их обучения </vt:lpstr>
      <vt:lpstr>Работа специальных групп физического воспитания для ослабленных детей </vt:lpstr>
      <vt:lpstr>Школьный лагерь Р А Д У Г А  З Д О Р О В Ь Я</vt:lpstr>
      <vt:lpstr>Организация физического воспитания в системе дополнительного образования</vt:lpstr>
      <vt:lpstr>Социальная  адаптация детей с ОВЗ через профориентацию</vt:lpstr>
      <vt:lpstr>СОК – специальные олимпийские игры</vt:lpstr>
      <vt:lpstr>Организация рационального питания</vt:lpstr>
      <vt:lpstr>Деятельность по совершенствованию медицинского обслуживания</vt:lpstr>
      <vt:lpstr>Вопросы здоровья и экологии в предметной области Технология.</vt:lpstr>
      <vt:lpstr>Презентация PowerPoint</vt:lpstr>
      <vt:lpstr>Спасибо 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образовательное учреждение школа №613 Московского района города Санкт-Петербург</dc:title>
  <dc:creator>Lena</dc:creator>
  <cp:lastModifiedBy>Lena</cp:lastModifiedBy>
  <cp:revision>43</cp:revision>
  <dcterms:created xsi:type="dcterms:W3CDTF">2023-10-12T12:54:06Z</dcterms:created>
  <dcterms:modified xsi:type="dcterms:W3CDTF">2023-10-16T11:28:15Z</dcterms:modified>
</cp:coreProperties>
</file>