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70" r:id="rId8"/>
    <p:sldId id="258" r:id="rId9"/>
    <p:sldId id="280" r:id="rId10"/>
    <p:sldId id="264" r:id="rId11"/>
    <p:sldId id="265" r:id="rId12"/>
    <p:sldId id="266" r:id="rId13"/>
    <p:sldId id="283" r:id="rId14"/>
    <p:sldId id="28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mailto:centr@centr-truda.ru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administrator@rabota-i.or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hyperlink" Target="https://vk.com/rabota_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jpeg"/><Relationship Id="rId10" Type="http://schemas.openxmlformats.org/officeDocument/2006/relationships/hyperlink" Target="mailto:a.vasiliciuk@raoul.org.ru" TargetMode="External"/><Relationship Id="rId4" Type="http://schemas.openxmlformats.org/officeDocument/2006/relationships/image" Target="../media/image30.jpeg"/><Relationship Id="rId9" Type="http://schemas.openxmlformats.org/officeDocument/2006/relationships/hyperlink" Target="tel:8950042539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профориентационной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работы лиц с ОВЗ на базе ГБОУ школы № 613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VIII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105400"/>
            <a:ext cx="6400800" cy="1752600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Constantia" pitchFamily="18" charset="0"/>
              </a:rPr>
              <a:t>Презентацию подготовил социальный педагог Левитан Д.В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Диана\Desktop\1619826749_5-phonoteka_org-p-fon-dlya-prezentatsii-zashchita-kursovo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93415" y="881459"/>
            <a:ext cx="61802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 через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613 Московского района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АООП для обучающихся с УО (ИН)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299988"/>
            <a:ext cx="36215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педагогом Левитан Д.В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едагогом-психологом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А.Г.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Диана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4863" y="2343892"/>
            <a:ext cx="3897322" cy="256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иана\Desktop\1613539605_5-p-fon-dlya-delovoi-prezentatsii-powerpoin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97" y="-19664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571612"/>
            <a:ext cx="7879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Частное учреждение «Центр </a:t>
            </a:r>
            <a:r>
              <a:rPr lang="ru-RU" sz="2800" dirty="0" smtClean="0"/>
              <a:t>социально-трудовой </a:t>
            </a:r>
            <a:endParaRPr lang="ru-RU" sz="2800" dirty="0" smtClean="0"/>
          </a:p>
          <a:p>
            <a:pPr algn="ctr"/>
            <a:r>
              <a:rPr lang="ru-RU" sz="2800" dirty="0" smtClean="0"/>
              <a:t>адаптации инвалидов «Мастер ОК».</a:t>
            </a:r>
            <a:endParaRPr lang="ru-RU" sz="2800" dirty="0"/>
          </a:p>
        </p:txBody>
      </p:sp>
      <p:pic>
        <p:nvPicPr>
          <p:cNvPr id="9" name="Рисунок 8" descr="Rto8Wvazz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786058"/>
            <a:ext cx="5395910" cy="36002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470">
              <a:srgbClr val="C8D8E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914"/>
            <a:ext cx="577307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оказывает помощь и активное содействие в трудоустройстве молодых взрослых с инвалидностью, в том числе с ментальными нарушениями, в возрасте от 18 до 45 лет.</a:t>
            </a:r>
          </a:p>
          <a:p>
            <a:pPr algn="ctr"/>
            <a:endParaRPr lang="ru-RU" sz="2400" b="1" cap="none" spc="0" dirty="0" smtClean="0">
              <a:ln/>
              <a:effectLst/>
            </a:endParaRPr>
          </a:p>
          <a:p>
            <a:pPr algn="ctr"/>
            <a:endParaRPr lang="ru-RU" sz="2400" b="1" cap="none" spc="0" dirty="0">
              <a:ln/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58" y="212154"/>
            <a:ext cx="2141601" cy="2852936"/>
          </a:xfrm>
          <a:prstGeom prst="rect">
            <a:avLst/>
          </a:prstGeom>
          <a:gradFill>
            <a:gsLst>
              <a:gs pos="48470">
                <a:srgbClr val="C8D8EA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78" y="3240361"/>
            <a:ext cx="2411760" cy="3617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132856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Центра созданы рабочие мастерские,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которых максимально подходит нашим выпускникам: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1.Швейная мастерская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2.Стлярная мастерская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3.Мастерская по батику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4.Мастерская по коже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5.Транзитная мастерская (сборка и упаковка товаров)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470">
              <a:srgbClr val="C8D8E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00829"/>
            <a:ext cx="2448272" cy="3112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58" y="3733666"/>
            <a:ext cx="2251242" cy="3085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72694"/>
            <a:ext cx="2380823" cy="3085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«Мастер Ок»: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офис, мастерские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191123, Россия, Санкт-Петербург, ул. Чайковского, д. 60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мастерская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198329, Россия, Санкт-Петербург,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Тамбасова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Батик и сувенирная мастерские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191119, Россия, Санкт-Петербург, ул. Константина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Заслонова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en-US" dirty="0" smtClean="0">
                <a:hlinkClick r:id="rId5"/>
              </a:rPr>
              <a:t>centr@centr-truda.ru</a:t>
            </a:r>
            <a:endParaRPr lang="ru-RU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36815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иана\Desktop\1613539605_5-p-fon-dlya-delovoi-prezentatsii-powerpoin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1340768"/>
            <a:ext cx="7582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трудоустройства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 низкими стартовыми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01" t="11025" r="3876" b="13178"/>
          <a:stretch/>
        </p:blipFill>
        <p:spPr>
          <a:xfrm>
            <a:off x="791072" y="2708920"/>
            <a:ext cx="8352928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проекта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«Работа-i»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учащихся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учреждений, а также экскурсии, семинары, круглые столы и различные мероприятия для успешного поиска работы и трудоустройства.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807764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2936"/>
            <a:ext cx="2784310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59" y="4653136"/>
            <a:ext cx="2879850" cy="1920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34" y="1604993"/>
            <a:ext cx="1049300" cy="1049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59" y="3356992"/>
            <a:ext cx="1085106" cy="1085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5671" y="20350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659" y="3573016"/>
            <a:ext cx="17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кандидата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667" y="3648506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«Работа-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Митрофаньевское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шоссе, 2к1, офис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administrator@rabota-i.org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Васильчук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89500425393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a.vasiliciuk@raoul.org.ru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23" y="5139811"/>
            <a:ext cx="1157114" cy="11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7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30243_285-p-foni-tem-dlya-prezentatsii-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1785926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/>
              <a:t>Спасибо за внимание!</a:t>
            </a:r>
            <a:endParaRPr lang="ru-RU" sz="4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иана\Desktop\1613539605_5-p-fon-dlya-delovoi-prezentatsii-powerpoin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0232" y="1000108"/>
            <a:ext cx="5614998" cy="21433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школе  №613 обучаются дети по двум вариантам обучения.1 вариант –для детей с легкой степенью умственной отсталости, 2вариант- для умеренной и тяжелой степени УО.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проблемы трудоустройства: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неготовностью к моменту перехода от обучения к сфере профессионального труда;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социальной не защищенности;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неадекватной самооценкой и недостаточно сформированной способностью оценки своих возможностей;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к преодолению определенных профессиональных трудностей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набора и подъем образовательной планки в учреждения начального профессионального образования;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нестабильная государственная гарантия материального обеспечения и трудоустройства лиц с ограниченными возможностями здоровья;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заинтересованность работодателей в трудоустройстве выпускников специальной (коррекционной) школы;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учреждениях НПО возможности освоения востребованных и хорошо оплачиваемых профессий (выпускник школы не имеет возможности широкого выбора профессии в силу интеллектуального дефекта).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9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социальной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адатации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профориентацию: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обоснованного профессионального выбора выпускников с умственной отсталостью (интеллектуальными нарушениями);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Компетенции, необходимые обучающимся для принятия верного решения в выборе профессии: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Информационные (знание своих индивидуальных особенностей, наличие представлений о мире профессий).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Ценностно-смысловые (потребность в выборе профессии, устойчивая мотивация к самообразованию).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Учебно-познавательные (умение адекватно соотнести знания о себе и знания о выбранной профессии, уверенность в своих силах, положительное отношение к выбору будущей профессии).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Социально-трудовые (активная жизненная позиция в выборе профессии, наличие профессиональных и жизненных перспектив).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Компетенции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реинтеграции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общество (умение ставить цели и планировать пути по их достижению, умение взаимодействовать с людьми).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6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Пространство, оказывающее влияние на профессиональную ориентацию обучающихся: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Федерального Закона «Об основных гарантиях и правах ребенка в Российской Федерации», ФЗ № 272 «Об образовании в Российской Федерации» от 29.12.2012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вариативности образовательного процесса.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условия для профессиональной социализации обучающихся c УО (интеллектуальными нарушениями).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руководитель, воспитатель, педагог дополнительного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(преимущественные направления работы):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-Организационные моменты,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-Связь с родителями и законными представителями,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классные часы,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Родительские собрания.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трудового обучения: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Швейное дело,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Столярное дело,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«Электрика»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прикладное искусство,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5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Социальный педагог и педагог- психолог: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социально-необходимых знаний для правильного выбора профессии;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-профессиональное просвещение обучающихся;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профессионально-интеллектуальной деятельности;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документации для поступления выпускников в учебные заведения;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-связь с общественностью, организация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в сотрудничестве с организациями и учебными заведениями города;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содействия социальному становлению старшеклассников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обучающихся с основами психологических знаний по профессиональной ориентации: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мотивации, самопознания, побуждение учащихся к сознанию собственных индивидуальных особенностей и их соотнесение с требованиями, предъявляемыми профессией;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некоторых личностных особенностей, препятствующих правильному выбору профессии успешной социально-профессиональной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36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470">
              <a:srgbClr val="C8D8E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5472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обучающиеся посещают дни открытых дверей и мастер-классы в такие учреждениях, как «Колледж Петербуржской моды», Колледж отраслевых технологий «Краснодеревец», Индустриально-судостроительный лицей № 116, Лицей сервиса и индустриальных технологий.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популярные профессии среди выпускников – это швея и столяр.</a:t>
            </a:r>
          </a:p>
          <a:p>
            <a:pPr algn="just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35796" y="515719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таких мероприятиях дети и родители знакомятся с преподавателями, ближе знакомятся с тонкостями профессии, имеют возможность задать свои вопросы и принять решение о дальнейшем профессиональном становлении.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93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4c0991df-a903-4510-8248-97ca455dc9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3074" name="Picture 2" descr="C:\Users\Диана\Desktop\1621862057_6-phonoteka_org-p-spokoinii-fon-dlya-prezentatsii-strogii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21455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sz="2000" dirty="0" smtClean="0"/>
          </a:p>
          <a:p>
            <a:endParaRPr lang="ru-RU" dirty="0"/>
          </a:p>
        </p:txBody>
      </p:sp>
      <p:pic>
        <p:nvPicPr>
          <p:cNvPr id="8" name="Рисунок 7" descr="4c0991df-a903-4510-8248-97ca455dc9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28" y="1268760"/>
            <a:ext cx="1293955" cy="1940956"/>
          </a:xfrm>
          <a:prstGeom prst="rect">
            <a:avLst/>
          </a:prstGeom>
        </p:spPr>
      </p:pic>
      <p:pic>
        <p:nvPicPr>
          <p:cNvPr id="9" name="Рисунок 8" descr="f2752b0c-691a-4fc6-a2cd-ba516cb2748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371" y="1259632"/>
            <a:ext cx="1401969" cy="1841802"/>
          </a:xfrm>
          <a:prstGeom prst="rect">
            <a:avLst/>
          </a:prstGeom>
        </p:spPr>
      </p:pic>
      <p:pic>
        <p:nvPicPr>
          <p:cNvPr id="10" name="Рисунок 9" descr="4ad3553b-107b-4660-bb5a-dc823f8dd41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460" y="1268760"/>
            <a:ext cx="1744171" cy="1854910"/>
          </a:xfrm>
          <a:prstGeom prst="rect">
            <a:avLst/>
          </a:prstGeom>
        </p:spPr>
      </p:pic>
      <p:pic>
        <p:nvPicPr>
          <p:cNvPr id="11" name="Рисунок 10" descr="7bf38937-584c-4ef0-8d81-94f6a09574a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432" y="1293948"/>
            <a:ext cx="1471404" cy="187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247" y="274638"/>
            <a:ext cx="7479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САНКТ‒ПЕТЕРБУРГСКОЕ ГОСУДАРСТВЕННОЕ БЮДЖЕТНОЕ ПРОФЕССИОНАЛЬНОЕ ОБРАЗОВАТЕЛЬНОЕ УЧРЕЖДЕНИЕ «КОЛЛЕДЖ ПЕТЕРБУРГСКОЙ МОДЫ»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6" y="4477933"/>
            <a:ext cx="1504673" cy="22143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1" y="4477933"/>
            <a:ext cx="1438260" cy="22143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0" y="4509119"/>
            <a:ext cx="1513689" cy="21832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09" y="4509120"/>
            <a:ext cx="1356315" cy="2135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247" y="3501008"/>
            <a:ext cx="76415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колледж отраслевых технологий Краснодеревец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участвуют в ежегодной олимпиаде по профориентации среди обучающихся школ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" y="1052736"/>
            <a:ext cx="3611893" cy="1625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41934"/>
            <a:ext cx="3635896" cy="1636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06896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являются активными участниками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 (ролики конкурсных работ Вы можете посмотреть по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 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1381125" cy="1381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2883" t="20844" r="24138" b="14175"/>
          <a:stretch/>
        </p:blipFill>
        <p:spPr>
          <a:xfrm>
            <a:off x="168019" y="5387929"/>
            <a:ext cx="1464626" cy="1245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7"/>
            <a:ext cx="1381125" cy="1381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7215" t="16331" r="24613" b="14471"/>
          <a:stretch/>
        </p:blipFill>
        <p:spPr>
          <a:xfrm>
            <a:off x="3161480" y="5387929"/>
            <a:ext cx="2028952" cy="135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49" y="3807296"/>
            <a:ext cx="1381125" cy="1381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15300" t="25030" r="18873" b="10344"/>
          <a:stretch/>
        </p:blipFill>
        <p:spPr>
          <a:xfrm>
            <a:off x="6141579" y="5387929"/>
            <a:ext cx="247746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5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634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Bernard MT Condensed</vt:lpstr>
      <vt:lpstr>Calibri</vt:lpstr>
      <vt:lpstr>Constantia</vt:lpstr>
      <vt:lpstr>Times New Roman</vt:lpstr>
      <vt:lpstr>Тема Office</vt:lpstr>
      <vt:lpstr>Особенности профориентационной работы лиц с ОВЗ на базе ГБОУ школы № 613  ( VIII вид)</vt:lpstr>
      <vt:lpstr>               В ГБОУ школе  №613 обучаются дети по двум вариантам обучения.1 вариант –для детей с легкой степенью умственной отсталости, 2вариант- для умеренной и тяжелой степени УО. </vt:lpstr>
      <vt:lpstr>Причины проблемы трудоустройства: </vt:lpstr>
      <vt:lpstr>Основная цель социальной адатации через профориентацию: </vt:lpstr>
      <vt:lpstr>Пространство, оказывающее влияние на профессиональную ориентацию обучающихся: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профориентационной работы лиц с ОВЗ на базе ГБОУ школы № 613  ( VIII вид)</dc:title>
  <dc:creator>Диана</dc:creator>
  <cp:lastModifiedBy>Пользователь Windows</cp:lastModifiedBy>
  <cp:revision>33</cp:revision>
  <dcterms:created xsi:type="dcterms:W3CDTF">2021-11-11T09:59:45Z</dcterms:created>
  <dcterms:modified xsi:type="dcterms:W3CDTF">2023-10-13T15:16:42Z</dcterms:modified>
</cp:coreProperties>
</file>